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011" r:id="rId4"/>
  </p:sldMasterIdLst>
  <p:notesMasterIdLst>
    <p:notesMasterId r:id="rId44"/>
  </p:notesMasterIdLst>
  <p:sldIdLst>
    <p:sldId id="256" r:id="rId5"/>
    <p:sldId id="258" r:id="rId6"/>
    <p:sldId id="259" r:id="rId7"/>
    <p:sldId id="322" r:id="rId8"/>
    <p:sldId id="261" r:id="rId9"/>
    <p:sldId id="262" r:id="rId10"/>
    <p:sldId id="267" r:id="rId11"/>
    <p:sldId id="268" r:id="rId12"/>
    <p:sldId id="266" r:id="rId13"/>
    <p:sldId id="333" r:id="rId14"/>
    <p:sldId id="339" r:id="rId15"/>
    <p:sldId id="335" r:id="rId16"/>
    <p:sldId id="337" r:id="rId17"/>
    <p:sldId id="324" r:id="rId18"/>
    <p:sldId id="264" r:id="rId19"/>
    <p:sldId id="265" r:id="rId20"/>
    <p:sldId id="269" r:id="rId21"/>
    <p:sldId id="325" r:id="rId22"/>
    <p:sldId id="272" r:id="rId23"/>
    <p:sldId id="327" r:id="rId24"/>
    <p:sldId id="293" r:id="rId25"/>
    <p:sldId id="328" r:id="rId26"/>
    <p:sldId id="277" r:id="rId27"/>
    <p:sldId id="329" r:id="rId28"/>
    <p:sldId id="283" r:id="rId29"/>
    <p:sldId id="318" r:id="rId30"/>
    <p:sldId id="291" r:id="rId31"/>
    <p:sldId id="330" r:id="rId32"/>
    <p:sldId id="297" r:id="rId33"/>
    <p:sldId id="331" r:id="rId34"/>
    <p:sldId id="294" r:id="rId35"/>
    <p:sldId id="320" r:id="rId36"/>
    <p:sldId id="313" r:id="rId37"/>
    <p:sldId id="298" r:id="rId38"/>
    <p:sldId id="299" r:id="rId39"/>
    <p:sldId id="301" r:id="rId40"/>
    <p:sldId id="321" r:id="rId41"/>
    <p:sldId id="305" r:id="rId42"/>
    <p:sldId id="306" r:id="rId4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817" autoAdjust="0"/>
  </p:normalViewPr>
  <p:slideViewPr>
    <p:cSldViewPr snapToGrid="0">
      <p:cViewPr varScale="1">
        <p:scale>
          <a:sx n="94" d="100"/>
          <a:sy n="94" d="100"/>
        </p:scale>
        <p:origin x="245"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viewProps" Target="viewProps.xml"/><Relationship Id="rId20" Type="http://schemas.openxmlformats.org/officeDocument/2006/relationships/slide" Target="slides/slide16.xml"/><Relationship Id="rId41"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2D0DFB-0FA7-CE4D-8DDC-84E7DC0A0D2F}" type="datetimeFigureOut">
              <a:rPr lang="en-US" smtClean="0"/>
              <a:t>01/08/2024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26C1D99-D2E8-464C-9962-5ECA38CEAB7C}" type="slidenum">
              <a:rPr lang="en-US" smtClean="0"/>
              <a:t>‹#›</a:t>
            </a:fld>
            <a:endParaRPr lang="en-US"/>
          </a:p>
        </p:txBody>
      </p:sp>
    </p:spTree>
    <p:extLst>
      <p:ext uri="{BB962C8B-B14F-4D97-AF65-F5344CB8AC3E}">
        <p14:creationId xmlns:p14="http://schemas.microsoft.com/office/powerpoint/2010/main" val="3050405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C1D99-D2E8-464C-9962-5ECA38CEAB7C}" type="slidenum">
              <a:rPr lang="en-US" smtClean="0"/>
              <a:t>1</a:t>
            </a:fld>
            <a:endParaRPr lang="en-US"/>
          </a:p>
        </p:txBody>
      </p:sp>
    </p:spTree>
    <p:extLst>
      <p:ext uri="{BB962C8B-B14F-4D97-AF65-F5344CB8AC3E}">
        <p14:creationId xmlns:p14="http://schemas.microsoft.com/office/powerpoint/2010/main" val="40370909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C1D99-D2E8-464C-9962-5ECA38CEAB7C}" type="slidenum">
              <a:rPr lang="en-US" smtClean="0"/>
              <a:t>17</a:t>
            </a:fld>
            <a:endParaRPr lang="en-US"/>
          </a:p>
        </p:txBody>
      </p:sp>
    </p:spTree>
    <p:extLst>
      <p:ext uri="{BB962C8B-B14F-4D97-AF65-F5344CB8AC3E}">
        <p14:creationId xmlns:p14="http://schemas.microsoft.com/office/powerpoint/2010/main" val="19073700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C1D99-D2E8-464C-9962-5ECA38CEAB7C}" type="slidenum">
              <a:rPr lang="en-US" smtClean="0"/>
              <a:t>20</a:t>
            </a:fld>
            <a:endParaRPr lang="en-US"/>
          </a:p>
        </p:txBody>
      </p:sp>
    </p:spTree>
    <p:extLst>
      <p:ext uri="{BB962C8B-B14F-4D97-AF65-F5344CB8AC3E}">
        <p14:creationId xmlns:p14="http://schemas.microsoft.com/office/powerpoint/2010/main" val="25781012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mj-lt"/>
              <a:buNone/>
            </a:pPr>
            <a:endParaRPr lang="en-US"/>
          </a:p>
        </p:txBody>
      </p:sp>
      <p:sp>
        <p:nvSpPr>
          <p:cNvPr id="4" name="Slide Number Placeholder 3"/>
          <p:cNvSpPr>
            <a:spLocks noGrp="1"/>
          </p:cNvSpPr>
          <p:nvPr>
            <p:ph type="sldNum" sz="quarter" idx="5"/>
          </p:nvPr>
        </p:nvSpPr>
        <p:spPr/>
        <p:txBody>
          <a:bodyPr/>
          <a:lstStyle/>
          <a:p>
            <a:fld id="{A26C1D99-D2E8-464C-9962-5ECA38CEAB7C}" type="slidenum">
              <a:rPr lang="en-US" smtClean="0"/>
              <a:t>21</a:t>
            </a:fld>
            <a:endParaRPr lang="en-US"/>
          </a:p>
        </p:txBody>
      </p:sp>
    </p:spTree>
    <p:extLst>
      <p:ext uri="{BB962C8B-B14F-4D97-AF65-F5344CB8AC3E}">
        <p14:creationId xmlns:p14="http://schemas.microsoft.com/office/powerpoint/2010/main" val="42689636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C1D99-D2E8-464C-9962-5ECA38CEAB7C}" type="slidenum">
              <a:rPr lang="en-US" smtClean="0"/>
              <a:t>22</a:t>
            </a:fld>
            <a:endParaRPr lang="en-US"/>
          </a:p>
        </p:txBody>
      </p:sp>
    </p:spTree>
    <p:extLst>
      <p:ext uri="{BB962C8B-B14F-4D97-AF65-F5344CB8AC3E}">
        <p14:creationId xmlns:p14="http://schemas.microsoft.com/office/powerpoint/2010/main" val="10860047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C1D99-D2E8-464C-9962-5ECA38CEAB7C}" type="slidenum">
              <a:rPr lang="en-US" smtClean="0"/>
              <a:t>24</a:t>
            </a:fld>
            <a:endParaRPr lang="en-US"/>
          </a:p>
        </p:txBody>
      </p:sp>
    </p:spTree>
    <p:extLst>
      <p:ext uri="{BB962C8B-B14F-4D97-AF65-F5344CB8AC3E}">
        <p14:creationId xmlns:p14="http://schemas.microsoft.com/office/powerpoint/2010/main" val="5633708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C1D99-D2E8-464C-9962-5ECA38CEAB7C}" type="slidenum">
              <a:rPr lang="en-US" smtClean="0"/>
              <a:t>25</a:t>
            </a:fld>
            <a:endParaRPr lang="en-US"/>
          </a:p>
        </p:txBody>
      </p:sp>
    </p:spTree>
    <p:extLst>
      <p:ext uri="{BB962C8B-B14F-4D97-AF65-F5344CB8AC3E}">
        <p14:creationId xmlns:p14="http://schemas.microsoft.com/office/powerpoint/2010/main" val="14311028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C1D99-D2E8-464C-9962-5ECA38CEAB7C}" type="slidenum">
              <a:rPr lang="en-US" smtClean="0"/>
              <a:t>26</a:t>
            </a:fld>
            <a:endParaRPr lang="en-US"/>
          </a:p>
        </p:txBody>
      </p:sp>
    </p:spTree>
    <p:extLst>
      <p:ext uri="{BB962C8B-B14F-4D97-AF65-F5344CB8AC3E}">
        <p14:creationId xmlns:p14="http://schemas.microsoft.com/office/powerpoint/2010/main" val="21868283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C1D99-D2E8-464C-9962-5ECA38CEAB7C}" type="slidenum">
              <a:rPr lang="en-US" smtClean="0"/>
              <a:t>27</a:t>
            </a:fld>
            <a:endParaRPr lang="en-US"/>
          </a:p>
        </p:txBody>
      </p:sp>
    </p:spTree>
    <p:extLst>
      <p:ext uri="{BB962C8B-B14F-4D97-AF65-F5344CB8AC3E}">
        <p14:creationId xmlns:p14="http://schemas.microsoft.com/office/powerpoint/2010/main" val="90795204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C1D99-D2E8-464C-9962-5ECA38CEAB7C}" type="slidenum">
              <a:rPr lang="en-US" smtClean="0"/>
              <a:t>28</a:t>
            </a:fld>
            <a:endParaRPr lang="en-US"/>
          </a:p>
        </p:txBody>
      </p:sp>
    </p:spTree>
    <p:extLst>
      <p:ext uri="{BB962C8B-B14F-4D97-AF65-F5344CB8AC3E}">
        <p14:creationId xmlns:p14="http://schemas.microsoft.com/office/powerpoint/2010/main" val="336913869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C1D99-D2E8-464C-9962-5ECA38CEAB7C}" type="slidenum">
              <a:rPr lang="en-US" smtClean="0"/>
              <a:t>29</a:t>
            </a:fld>
            <a:endParaRPr lang="en-US"/>
          </a:p>
        </p:txBody>
      </p:sp>
    </p:spTree>
    <p:extLst>
      <p:ext uri="{BB962C8B-B14F-4D97-AF65-F5344CB8AC3E}">
        <p14:creationId xmlns:p14="http://schemas.microsoft.com/office/powerpoint/2010/main" val="39676138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C1D99-D2E8-464C-9962-5ECA38CEAB7C}" type="slidenum">
              <a:rPr lang="en-US" smtClean="0"/>
              <a:t>3</a:t>
            </a:fld>
            <a:endParaRPr lang="en-US"/>
          </a:p>
        </p:txBody>
      </p:sp>
    </p:spTree>
    <p:extLst>
      <p:ext uri="{BB962C8B-B14F-4D97-AF65-F5344CB8AC3E}">
        <p14:creationId xmlns:p14="http://schemas.microsoft.com/office/powerpoint/2010/main" val="290510334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C1D99-D2E8-464C-9962-5ECA38CEAB7C}" type="slidenum">
              <a:rPr lang="en-US" smtClean="0"/>
              <a:t>30</a:t>
            </a:fld>
            <a:endParaRPr lang="en-US"/>
          </a:p>
        </p:txBody>
      </p:sp>
    </p:spTree>
    <p:extLst>
      <p:ext uri="{BB962C8B-B14F-4D97-AF65-F5344CB8AC3E}">
        <p14:creationId xmlns:p14="http://schemas.microsoft.com/office/powerpoint/2010/main" val="248576327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C1D99-D2E8-464C-9962-5ECA38CEAB7C}" type="slidenum">
              <a:rPr lang="en-US" smtClean="0"/>
              <a:t>33</a:t>
            </a:fld>
            <a:endParaRPr lang="en-US"/>
          </a:p>
        </p:txBody>
      </p:sp>
    </p:spTree>
    <p:extLst>
      <p:ext uri="{BB962C8B-B14F-4D97-AF65-F5344CB8AC3E}">
        <p14:creationId xmlns:p14="http://schemas.microsoft.com/office/powerpoint/2010/main" val="157152395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C1D99-D2E8-464C-9962-5ECA38CEAB7C}" type="slidenum">
              <a:rPr lang="en-US" smtClean="0"/>
              <a:t>34</a:t>
            </a:fld>
            <a:endParaRPr lang="en-US"/>
          </a:p>
        </p:txBody>
      </p:sp>
    </p:spTree>
    <p:extLst>
      <p:ext uri="{BB962C8B-B14F-4D97-AF65-F5344CB8AC3E}">
        <p14:creationId xmlns:p14="http://schemas.microsoft.com/office/powerpoint/2010/main" val="122323488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C1D99-D2E8-464C-9962-5ECA38CEAB7C}" type="slidenum">
              <a:rPr lang="en-US" smtClean="0"/>
              <a:t>35</a:t>
            </a:fld>
            <a:endParaRPr lang="en-US"/>
          </a:p>
        </p:txBody>
      </p:sp>
    </p:spTree>
    <p:extLst>
      <p:ext uri="{BB962C8B-B14F-4D97-AF65-F5344CB8AC3E}">
        <p14:creationId xmlns:p14="http://schemas.microsoft.com/office/powerpoint/2010/main" val="310851685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C1D99-D2E8-464C-9962-5ECA38CEAB7C}" type="slidenum">
              <a:rPr lang="en-US" smtClean="0"/>
              <a:t>36</a:t>
            </a:fld>
            <a:endParaRPr lang="en-US"/>
          </a:p>
        </p:txBody>
      </p:sp>
    </p:spTree>
    <p:extLst>
      <p:ext uri="{BB962C8B-B14F-4D97-AF65-F5344CB8AC3E}">
        <p14:creationId xmlns:p14="http://schemas.microsoft.com/office/powerpoint/2010/main" val="15014208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C1D99-D2E8-464C-9962-5ECA38CEAB7C}" type="slidenum">
              <a:rPr lang="en-US" smtClean="0"/>
              <a:t>37</a:t>
            </a:fld>
            <a:endParaRPr lang="en-US"/>
          </a:p>
        </p:txBody>
      </p:sp>
    </p:spTree>
    <p:extLst>
      <p:ext uri="{BB962C8B-B14F-4D97-AF65-F5344CB8AC3E}">
        <p14:creationId xmlns:p14="http://schemas.microsoft.com/office/powerpoint/2010/main" val="32574553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C1D99-D2E8-464C-9962-5ECA38CEAB7C}" type="slidenum">
              <a:rPr lang="en-US" smtClean="0"/>
              <a:t>7</a:t>
            </a:fld>
            <a:endParaRPr lang="en-US"/>
          </a:p>
        </p:txBody>
      </p:sp>
    </p:spTree>
    <p:extLst>
      <p:ext uri="{BB962C8B-B14F-4D97-AF65-F5344CB8AC3E}">
        <p14:creationId xmlns:p14="http://schemas.microsoft.com/office/powerpoint/2010/main" val="26117454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C1D99-D2E8-464C-9962-5ECA38CEAB7C}" type="slidenum">
              <a:rPr lang="en-US" smtClean="0"/>
              <a:t>8</a:t>
            </a:fld>
            <a:endParaRPr lang="en-US"/>
          </a:p>
        </p:txBody>
      </p:sp>
    </p:spTree>
    <p:extLst>
      <p:ext uri="{BB962C8B-B14F-4D97-AF65-F5344CB8AC3E}">
        <p14:creationId xmlns:p14="http://schemas.microsoft.com/office/powerpoint/2010/main" val="62043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C1D99-D2E8-464C-9962-5ECA38CEAB7C}" type="slidenum">
              <a:rPr lang="en-US" smtClean="0"/>
              <a:t>9</a:t>
            </a:fld>
            <a:endParaRPr lang="en-US"/>
          </a:p>
        </p:txBody>
      </p:sp>
    </p:spTree>
    <p:extLst>
      <p:ext uri="{BB962C8B-B14F-4D97-AF65-F5344CB8AC3E}">
        <p14:creationId xmlns:p14="http://schemas.microsoft.com/office/powerpoint/2010/main" val="40322059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C1D99-D2E8-464C-9962-5ECA38CEAB7C}" type="slidenum">
              <a:rPr lang="en-US" smtClean="0"/>
              <a:t>10</a:t>
            </a:fld>
            <a:endParaRPr lang="en-US"/>
          </a:p>
        </p:txBody>
      </p:sp>
    </p:spTree>
    <p:extLst>
      <p:ext uri="{BB962C8B-B14F-4D97-AF65-F5344CB8AC3E}">
        <p14:creationId xmlns:p14="http://schemas.microsoft.com/office/powerpoint/2010/main" val="15713193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C1D99-D2E8-464C-9962-5ECA38CEAB7C}" type="slidenum">
              <a:rPr lang="en-US" smtClean="0"/>
              <a:t>11</a:t>
            </a:fld>
            <a:endParaRPr lang="en-US"/>
          </a:p>
        </p:txBody>
      </p:sp>
    </p:spTree>
    <p:extLst>
      <p:ext uri="{BB962C8B-B14F-4D97-AF65-F5344CB8AC3E}">
        <p14:creationId xmlns:p14="http://schemas.microsoft.com/office/powerpoint/2010/main" val="16501046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C1D99-D2E8-464C-9962-5ECA38CEAB7C}" type="slidenum">
              <a:rPr lang="en-US" smtClean="0"/>
              <a:t>12</a:t>
            </a:fld>
            <a:endParaRPr lang="en-US"/>
          </a:p>
        </p:txBody>
      </p:sp>
    </p:spTree>
    <p:extLst>
      <p:ext uri="{BB962C8B-B14F-4D97-AF65-F5344CB8AC3E}">
        <p14:creationId xmlns:p14="http://schemas.microsoft.com/office/powerpoint/2010/main" val="29244387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C1D99-D2E8-464C-9962-5ECA38CEAB7C}" type="slidenum">
              <a:rPr lang="en-US" smtClean="0"/>
              <a:t>13</a:t>
            </a:fld>
            <a:endParaRPr lang="en-US"/>
          </a:p>
        </p:txBody>
      </p:sp>
    </p:spTree>
    <p:extLst>
      <p:ext uri="{BB962C8B-B14F-4D97-AF65-F5344CB8AC3E}">
        <p14:creationId xmlns:p14="http://schemas.microsoft.com/office/powerpoint/2010/main" val="38330530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93105" y="802298"/>
            <a:ext cx="8561747" cy="2541431"/>
          </a:xfrm>
        </p:spPr>
        <p:txBody>
          <a:bodyPr bIns="0" anchor="b">
            <a:normAutofit/>
          </a:bodyPr>
          <a:lstStyle>
            <a:lvl1pPr algn="l">
              <a:defRPr sz="6600"/>
            </a:lvl1pPr>
          </a:lstStyle>
          <a:p>
            <a:r>
              <a:rPr lang="en-US"/>
              <a:t>Click to edit Master title style</a:t>
            </a:r>
          </a:p>
        </p:txBody>
      </p:sp>
      <p:sp>
        <p:nvSpPr>
          <p:cNvPr id="3" name="Subtitle 2"/>
          <p:cNvSpPr>
            <a:spLocks noGrp="1"/>
          </p:cNvSpPr>
          <p:nvPr>
            <p:ph type="subTitle" idx="1"/>
          </p:nvPr>
        </p:nvSpPr>
        <p:spPr>
          <a:xfrm>
            <a:off x="2493106" y="3531204"/>
            <a:ext cx="8561746"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D7B4D42-FA5A-4856-B765-ED1C50E5F125}" type="datetime1">
              <a:rPr lang="en-US" smtClean="0"/>
              <a:t>01/08/2024</a:t>
            </a:fld>
            <a:endParaRPr lang="en-US"/>
          </a:p>
        </p:txBody>
      </p:sp>
      <p:sp>
        <p:nvSpPr>
          <p:cNvPr id="5" name="Footer Placeholder 4"/>
          <p:cNvSpPr>
            <a:spLocks noGrp="1"/>
          </p:cNvSpPr>
          <p:nvPr>
            <p:ph type="ftr" sz="quarter" idx="11"/>
          </p:nvPr>
        </p:nvSpPr>
        <p:spPr>
          <a:xfrm>
            <a:off x="2493105" y="329307"/>
            <a:ext cx="4897310"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C5A665C1-7BA9-CC40-B623-78F7D2DB8FAB}" type="slidenum">
              <a:rPr lang="en-US" smtClean="0"/>
              <a:t>‹#›</a:t>
            </a:fld>
            <a:endParaRPr lang="en-US"/>
          </a:p>
        </p:txBody>
      </p:sp>
      <p:cxnSp>
        <p:nvCxnSpPr>
          <p:cNvPr id="8" name="Straight Connector 7"/>
          <p:cNvCxnSpPr/>
          <p:nvPr/>
        </p:nvCxnSpPr>
        <p:spPr>
          <a:xfrm>
            <a:off x="2334637" y="798973"/>
            <a:ext cx="0" cy="2544756"/>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767140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0BEEA1A-6847-4ABD-9141-4027609CB83A}" type="datetime1">
              <a:rPr lang="en-US" smtClean="0"/>
              <a:t>01/08/2024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A665C1-7BA9-CC40-B623-78F7D2DB8FAB}" type="slidenum">
              <a:rPr lang="en-US" smtClean="0"/>
              <a:t>‹#›</a:t>
            </a:fld>
            <a:endParaRPr lang="en-US"/>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782846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883863"/>
            <a:ext cx="1615742" cy="4574999"/>
          </a:xfrm>
        </p:spPr>
        <p:txBody>
          <a:bodyPr vert="eaVert"/>
          <a:lstStyle>
            <a:lvl1pPr algn="l">
              <a:defRPr/>
            </a:lvl1pPr>
          </a:lstStyle>
          <a:p>
            <a:r>
              <a:rPr lang="en-US"/>
              <a:t>Click to edit Master title style</a:t>
            </a:r>
          </a:p>
        </p:txBody>
      </p:sp>
      <p:sp>
        <p:nvSpPr>
          <p:cNvPr id="3" name="Vertical Text Placeholder 2"/>
          <p:cNvSpPr>
            <a:spLocks noGrp="1"/>
          </p:cNvSpPr>
          <p:nvPr>
            <p:ph type="body" orient="vert" idx="1"/>
          </p:nvPr>
        </p:nvSpPr>
        <p:spPr>
          <a:xfrm>
            <a:off x="1534694" y="883863"/>
            <a:ext cx="7738807" cy="45749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EEE3109-56E4-44CD-A5A6-7D8BE59AD574}" type="datetime1">
              <a:rPr lang="en-US" smtClean="0"/>
              <a:t>01/08/2024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A665C1-7BA9-CC40-B623-78F7D2DB8FAB}" type="slidenum">
              <a:rPr lang="en-US" smtClean="0"/>
              <a:t>‹#›</a:t>
            </a:fld>
            <a:endParaRPr lang="en-US"/>
          </a:p>
        </p:txBody>
      </p:sp>
      <p:cxnSp>
        <p:nvCxnSpPr>
          <p:cNvPr id="8" name="Straight Connector 7"/>
          <p:cNvCxnSpPr/>
          <p:nvPr/>
        </p:nvCxnSpPr>
        <p:spPr>
          <a:xfrm flipH="1">
            <a:off x="9439111" y="719272"/>
            <a:ext cx="1615742" cy="0"/>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465009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A33CA1E-CAF0-48C0-AFEB-29921ABE0B1C}" type="datetime1">
              <a:rPr lang="en-US" smtClean="0"/>
              <a:t>01/08/2024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A665C1-7BA9-CC40-B623-78F7D2DB8FAB}" type="slidenum">
              <a:rPr lang="en-US" smtClean="0"/>
              <a:t>‹#›</a:t>
            </a:fld>
            <a:endParaRPr lang="en-US"/>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39700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34813" y="1756130"/>
            <a:ext cx="8562580" cy="1887950"/>
          </a:xfrm>
        </p:spPr>
        <p:txBody>
          <a:bodyPr anchor="b">
            <a:normAutofit/>
          </a:bodyPr>
          <a:lstStyle>
            <a:lvl1pPr algn="l">
              <a:defRPr sz="3600"/>
            </a:lvl1pPr>
          </a:lstStyle>
          <a:p>
            <a:r>
              <a:rPr lang="en-US"/>
              <a:t>Click to edit Master title style</a:t>
            </a:r>
          </a:p>
        </p:txBody>
      </p:sp>
      <p:sp>
        <p:nvSpPr>
          <p:cNvPr id="3" name="Text Placeholder 2"/>
          <p:cNvSpPr>
            <a:spLocks noGrp="1"/>
          </p:cNvSpPr>
          <p:nvPr>
            <p:ph type="body" idx="1"/>
          </p:nvPr>
        </p:nvSpPr>
        <p:spPr>
          <a:xfrm>
            <a:off x="1534695" y="3806195"/>
            <a:ext cx="854999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89E15FD-0332-46D6-AD60-09A72351ECD1}" type="datetime1">
              <a:rPr lang="en-US" smtClean="0"/>
              <a:t>01/08/2024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A665C1-7BA9-CC40-B623-78F7D2DB8FAB}" type="slidenum">
              <a:rPr lang="en-US" smtClean="0"/>
              <a:t>‹#›</a:t>
            </a:fld>
            <a:endParaRPr lang="en-US"/>
          </a:p>
        </p:txBody>
      </p:sp>
      <p:cxnSp>
        <p:nvCxnSpPr>
          <p:cNvPr id="8" name="Straight Connector 7"/>
          <p:cNvCxnSpPr/>
          <p:nvPr/>
        </p:nvCxnSpPr>
        <p:spPr>
          <a:xfrm>
            <a:off x="1371687" y="798973"/>
            <a:ext cx="0" cy="284510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967606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889"/>
            <a:ext cx="9520157" cy="1059305"/>
          </a:xfrm>
        </p:spPr>
        <p:txBody>
          <a:bodyPr/>
          <a:lstStyle/>
          <a:p>
            <a:r>
              <a:rPr lang="en-US"/>
              <a:t>Click to edit Master title style</a:t>
            </a:r>
          </a:p>
        </p:txBody>
      </p:sp>
      <p:sp>
        <p:nvSpPr>
          <p:cNvPr id="3" name="Content Placeholder 2"/>
          <p:cNvSpPr>
            <a:spLocks noGrp="1"/>
          </p:cNvSpPr>
          <p:nvPr>
            <p:ph sz="half" idx="1"/>
          </p:nvPr>
        </p:nvSpPr>
        <p:spPr>
          <a:xfrm>
            <a:off x="1534695" y="2010878"/>
            <a:ext cx="4608576" cy="34381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454793" y="2017343"/>
            <a:ext cx="4604130"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7323504-8866-48BC-A669-FB393358C919}" type="datetime1">
              <a:rPr lang="en-US" smtClean="0"/>
              <a:t>01/08/2024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A665C1-7BA9-CC40-B623-78F7D2DB8FAB}" type="slidenum">
              <a:rPr lang="en-US" smtClean="0"/>
              <a:t>‹#›</a:t>
            </a:fld>
            <a:endParaRPr lang="en-US"/>
          </a:p>
        </p:txBody>
      </p:sp>
      <p:cxnSp>
        <p:nvCxnSpPr>
          <p:cNvPr id="9" name="Straight Connector 8"/>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31291728"/>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163"/>
            <a:ext cx="9520157" cy="1056319"/>
          </a:xfrm>
        </p:spPr>
        <p:txBody>
          <a:bodyPr/>
          <a:lstStyle/>
          <a:p>
            <a:r>
              <a:rPr lang="en-US"/>
              <a:t>Click to edit Master title style</a:t>
            </a:r>
          </a:p>
        </p:txBody>
      </p:sp>
      <p:sp>
        <p:nvSpPr>
          <p:cNvPr id="3" name="Text Placeholder 2"/>
          <p:cNvSpPr>
            <a:spLocks noGrp="1"/>
          </p:cNvSpPr>
          <p:nvPr>
            <p:ph type="body" idx="1"/>
          </p:nvPr>
        </p:nvSpPr>
        <p:spPr>
          <a:xfrm>
            <a:off x="1534695" y="2019549"/>
            <a:ext cx="4608576"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34695" y="2824269"/>
            <a:ext cx="4608576"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454791" y="2023003"/>
            <a:ext cx="4608576"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4792" y="2821491"/>
            <a:ext cx="4608576"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0CDBD2B-1CE8-4748-9E40-DB9367F1D6C6}" type="datetime1">
              <a:rPr lang="en-US" smtClean="0"/>
              <a:t>01/08/2024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5A665C1-7BA9-CC40-B623-78F7D2DB8FAB}" type="slidenum">
              <a:rPr lang="en-US" smtClean="0"/>
              <a:t>‹#›</a:t>
            </a:fld>
            <a:endParaRPr lang="en-US"/>
          </a:p>
        </p:txBody>
      </p:sp>
      <p:cxnSp>
        <p:nvCxnSpPr>
          <p:cNvPr id="11" name="Straight Connector 10"/>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61748322"/>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593798A-8862-4798-A7C3-B28E6EA1403E}" type="datetime1">
              <a:rPr lang="en-US" smtClean="0"/>
              <a:t>01/08/2024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5A665C1-7BA9-CC40-B623-78F7D2DB8FAB}" type="slidenum">
              <a:rPr lang="en-US" smtClean="0"/>
              <a:t>‹#›</a:t>
            </a:fld>
            <a:endParaRPr lang="en-US"/>
          </a:p>
        </p:txBody>
      </p:sp>
      <p:cxnSp>
        <p:nvCxnSpPr>
          <p:cNvPr id="7" name="Straight Connector 6"/>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119848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5D620B-B7C1-4496-96C3-F6DDAE84A56F}" type="datetime1">
              <a:rPr lang="en-US" smtClean="0"/>
              <a:t>01/08/2024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5A665C1-7BA9-CC40-B623-78F7D2DB8FAB}" type="slidenum">
              <a:rPr lang="en-US" smtClean="0"/>
              <a:t>‹#›</a:t>
            </a:fld>
            <a:endParaRPr lang="en-US"/>
          </a:p>
        </p:txBody>
      </p:sp>
    </p:spTree>
    <p:extLst>
      <p:ext uri="{BB962C8B-B14F-4D97-AF65-F5344CB8AC3E}">
        <p14:creationId xmlns:p14="http://schemas.microsoft.com/office/powerpoint/2010/main" val="19299115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34642" y="798973"/>
            <a:ext cx="3183128" cy="2247117"/>
          </a:xfrm>
        </p:spPr>
        <p:txBody>
          <a:bodyPr anchor="b">
            <a:normAutofit/>
          </a:bodyPr>
          <a:lstStyle>
            <a:lvl1pPr algn="l">
              <a:defRPr sz="2400"/>
            </a:lvl1pPr>
          </a:lstStyle>
          <a:p>
            <a:r>
              <a:rPr lang="en-US"/>
              <a:t>Click to edit Master title style</a:t>
            </a:r>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534695" y="3205491"/>
            <a:ext cx="3184989"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7C20F74-2C8D-4774-92AC-7A898D6E9FA1}" type="datetime1">
              <a:rPr lang="en-US" smtClean="0"/>
              <a:t>01/08/2024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A665C1-7BA9-CC40-B623-78F7D2DB8FAB}" type="slidenum">
              <a:rPr lang="en-US" smtClean="0"/>
              <a:t>‹#›</a:t>
            </a:fld>
            <a:endParaRPr lang="en-US"/>
          </a:p>
        </p:txBody>
      </p:sp>
      <p:cxnSp>
        <p:nvCxnSpPr>
          <p:cNvPr id="9" name="Straight Connector 8"/>
          <p:cNvCxnSpPr/>
          <p:nvPr/>
        </p:nvCxnSpPr>
        <p:spPr>
          <a:xfrm>
            <a:off x="1371687" y="798973"/>
            <a:ext cx="0" cy="224711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91256154"/>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bg2">
                    <a:lumMod val="10000"/>
                  </a:schemeClr>
                </a:gs>
                <a:gs pos="100000">
                  <a:schemeClr val="bg2">
                    <a:lumMod val="10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prstMaterial="matte">
              <a:bevelT w="133350" h="50800" prst="divot"/>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535694" y="1129513"/>
            <a:ext cx="5447840" cy="1830584"/>
          </a:xfrm>
        </p:spPr>
        <p:txBody>
          <a:bodyPr anchor="b">
            <a:normAutofit/>
          </a:bodyPr>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534695" y="3145992"/>
            <a:ext cx="5440037"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534695" y="5469856"/>
            <a:ext cx="5440038" cy="320123"/>
          </a:xfrm>
        </p:spPr>
        <p:txBody>
          <a:bodyPr/>
          <a:lstStyle>
            <a:lvl1pPr algn="l">
              <a:defRPr/>
            </a:lvl1pPr>
          </a:lstStyle>
          <a:p>
            <a:fld id="{B1332338-D96E-42BD-BC70-AFF40D4883F0}" type="datetime1">
              <a:rPr lang="en-US" smtClean="0"/>
              <a:t>01/08/2024</a:t>
            </a:fld>
            <a:endParaRPr lang="en-US"/>
          </a:p>
        </p:txBody>
      </p:sp>
      <p:sp>
        <p:nvSpPr>
          <p:cNvPr id="6" name="Footer Placeholder 5"/>
          <p:cNvSpPr>
            <a:spLocks noGrp="1"/>
          </p:cNvSpPr>
          <p:nvPr>
            <p:ph type="ftr" sz="quarter" idx="11"/>
          </p:nvPr>
        </p:nvSpPr>
        <p:spPr>
          <a:xfrm>
            <a:off x="1534910" y="318640"/>
            <a:ext cx="5453475" cy="320931"/>
          </a:xfrm>
        </p:spPr>
        <p:txBody>
          <a:bodyPr/>
          <a:lstStyle/>
          <a:p>
            <a:endParaRPr lang="en-US"/>
          </a:p>
        </p:txBody>
      </p:sp>
      <p:sp>
        <p:nvSpPr>
          <p:cNvPr id="7" name="Slide Number Placeholder 6"/>
          <p:cNvSpPr>
            <a:spLocks noGrp="1"/>
          </p:cNvSpPr>
          <p:nvPr>
            <p:ph type="sldNum" sz="quarter" idx="12"/>
          </p:nvPr>
        </p:nvSpPr>
        <p:spPr/>
        <p:txBody>
          <a:bodyPr/>
          <a:lstStyle/>
          <a:p>
            <a:fld id="{C5A665C1-7BA9-CC40-B623-78F7D2DB8FAB}" type="slidenum">
              <a:rPr lang="en-US" smtClean="0"/>
              <a:t>‹#›</a:t>
            </a:fld>
            <a:endParaRPr lang="en-US"/>
          </a:p>
        </p:txBody>
      </p:sp>
      <p:cxnSp>
        <p:nvCxnSpPr>
          <p:cNvPr id="14" name="Straight Connector 13"/>
          <p:cNvCxnSpPr/>
          <p:nvPr/>
        </p:nvCxnSpPr>
        <p:spPr>
          <a:xfrm>
            <a:off x="1371687" y="798973"/>
            <a:ext cx="0" cy="2161124"/>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7544655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hyperlink" Target="http://www.illinois.gov/SexualHarassment" TargetMode="Externa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www.illinois.gov/DHR/Training"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Rectangle 8"/>
          <p:cNvSpPr/>
          <p:nvPr/>
        </p:nvSpPr>
        <p:spPr>
          <a:xfrm>
            <a:off x="0" y="2015732"/>
            <a:ext cx="12192000" cy="4118829"/>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srcRect t="2769" b="-2769"/>
          <a:stretch/>
        </p:blipFill>
        <p:spPr>
          <a:xfrm>
            <a:off x="0" y="6135624"/>
            <a:ext cx="12192000" cy="742950"/>
          </a:xfrm>
          <a:prstGeom prst="rect">
            <a:avLst/>
          </a:prstGeom>
        </p:spPr>
      </p:pic>
      <p:sp>
        <p:nvSpPr>
          <p:cNvPr id="2" name="Title Placeholder 1"/>
          <p:cNvSpPr>
            <a:spLocks noGrp="1"/>
          </p:cNvSpPr>
          <p:nvPr>
            <p:ph type="title"/>
          </p:nvPr>
        </p:nvSpPr>
        <p:spPr>
          <a:xfrm>
            <a:off x="1534696" y="804519"/>
            <a:ext cx="9520158" cy="1049235"/>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p:cNvSpPr>
            <a:spLocks noGrp="1"/>
          </p:cNvSpPr>
          <p:nvPr>
            <p:ph type="body" idx="1"/>
          </p:nvPr>
        </p:nvSpPr>
        <p:spPr>
          <a:xfrm>
            <a:off x="1534696" y="2015732"/>
            <a:ext cx="9520158"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D0AAD641-F3A8-47F5-B999-493613A359F0}" type="datetime1">
              <a:rPr lang="en-US" smtClean="0"/>
              <a:t>01/08/2024</a:t>
            </a:fld>
            <a:endParaRPr lang="en-US"/>
          </a:p>
        </p:txBody>
      </p:sp>
      <p:sp>
        <p:nvSpPr>
          <p:cNvPr id="5" name="Footer Placeholder 4"/>
          <p:cNvSpPr>
            <a:spLocks noGrp="1"/>
          </p:cNvSpPr>
          <p:nvPr>
            <p:ph type="ftr" sz="quarter" idx="3"/>
          </p:nvPr>
        </p:nvSpPr>
        <p:spPr>
          <a:xfrm>
            <a:off x="1534695" y="329307"/>
            <a:ext cx="5855719"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C5A665C1-7BA9-CC40-B623-78F7D2DB8FAB}" type="slidenum">
              <a:rPr lang="en-US" smtClean="0"/>
              <a:t>‹#›</a:t>
            </a:fld>
            <a:endParaRPr lang="en-US"/>
          </a:p>
        </p:txBody>
      </p:sp>
      <p:cxnSp>
        <p:nvCxnSpPr>
          <p:cNvPr id="12" name="Straight Connector 11"/>
          <p:cNvCxnSpPr/>
          <p:nvPr/>
        </p:nvCxnSpPr>
        <p:spPr>
          <a:xfrm>
            <a:off x="0" y="6141705"/>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10" name="Title 10">
            <a:extLst>
              <a:ext uri="{FF2B5EF4-FFF2-40B4-BE49-F238E27FC236}">
                <a16:creationId xmlns:a16="http://schemas.microsoft.com/office/drawing/2014/main" id="{9E441ADE-1CA8-4052-B3E7-201F1E8D8688}"/>
              </a:ext>
            </a:extLst>
          </p:cNvPr>
          <p:cNvSpPr txBox="1">
            <a:spLocks/>
          </p:cNvSpPr>
          <p:nvPr userDrawn="1"/>
        </p:nvSpPr>
        <p:spPr bwMode="auto">
          <a:xfrm>
            <a:off x="797414" y="6205272"/>
            <a:ext cx="2362200" cy="511175"/>
          </a:xfrm>
          <a:prstGeom prst="rect">
            <a:avLst/>
          </a:prstGeom>
          <a:noFill/>
          <a:ln>
            <a:noFill/>
          </a:ln>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sz="1200" b="1">
                <a:latin typeface="Segoe UI" panose="020B0502040204020203" pitchFamily="34" charset="0"/>
                <a:ea typeface="Segoe UI" panose="020B0502040204020203" pitchFamily="34" charset="0"/>
                <a:cs typeface="Segoe UI" panose="020B0502040204020203" pitchFamily="34" charset="0"/>
              </a:rPr>
              <a:t>State of Illinois</a:t>
            </a:r>
          </a:p>
          <a:p>
            <a:pPr>
              <a:defRPr/>
            </a:pPr>
            <a:r>
              <a:rPr lang="en-US" sz="1200" b="1">
                <a:latin typeface="Segoe UI" panose="020B0502040204020203" pitchFamily="34" charset="0"/>
                <a:ea typeface="Segoe UI" panose="020B0502040204020203" pitchFamily="34" charset="0"/>
                <a:cs typeface="Segoe UI" panose="020B0502040204020203" pitchFamily="34" charset="0"/>
              </a:rPr>
              <a:t>Department of Human Rights</a:t>
            </a:r>
          </a:p>
        </p:txBody>
      </p:sp>
      <p:pic>
        <p:nvPicPr>
          <p:cNvPr id="11" name="Shape 87" descr="LOGO.png">
            <a:extLst>
              <a:ext uri="{FF2B5EF4-FFF2-40B4-BE49-F238E27FC236}">
                <a16:creationId xmlns:a16="http://schemas.microsoft.com/office/drawing/2014/main" id="{89A08E8A-7D42-40BE-B3B5-3BFF9E4EA34E}"/>
              </a:ext>
            </a:extLst>
          </p:cNvPr>
          <p:cNvPicPr preferRelativeResize="0"/>
          <p:nvPr userDrawn="1"/>
        </p:nvPicPr>
        <p:blipFill rotWithShape="1">
          <a:blip r:embed="rId14">
            <a:alphaModFix/>
          </a:blip>
          <a:srcRect r="77749"/>
          <a:stretch/>
        </p:blipFill>
        <p:spPr>
          <a:xfrm>
            <a:off x="35560" y="6126480"/>
            <a:ext cx="761854" cy="718872"/>
          </a:xfrm>
          <a:prstGeom prst="rect">
            <a:avLst/>
          </a:prstGeom>
          <a:noFill/>
          <a:ln>
            <a:noFill/>
          </a:ln>
        </p:spPr>
      </p:pic>
      <p:sp>
        <p:nvSpPr>
          <p:cNvPr id="15" name="TextBox 14">
            <a:extLst>
              <a:ext uri="{FF2B5EF4-FFF2-40B4-BE49-F238E27FC236}">
                <a16:creationId xmlns:a16="http://schemas.microsoft.com/office/drawing/2014/main" id="{1707F729-106C-42BD-9562-81971A9B343E}"/>
              </a:ext>
            </a:extLst>
          </p:cNvPr>
          <p:cNvSpPr txBox="1"/>
          <p:nvPr userDrawn="1"/>
        </p:nvSpPr>
        <p:spPr>
          <a:xfrm>
            <a:off x="4475480" y="6290012"/>
            <a:ext cx="3241040" cy="338554"/>
          </a:xfrm>
          <a:prstGeom prst="rect">
            <a:avLst/>
          </a:prstGeom>
          <a:noFill/>
        </p:spPr>
        <p:txBody>
          <a:bodyPr wrap="square" rtlCol="0">
            <a:spAutoFit/>
          </a:bodyPr>
          <a:lstStyle/>
          <a:p>
            <a:r>
              <a:rPr lang="en-US" sz="1600" b="1">
                <a:solidFill>
                  <a:srgbClr val="002060"/>
                </a:solidFill>
                <a:hlinkClick r:id="rId15">
                  <a:extLst>
                    <a:ext uri="{A12FA001-AC4F-418D-AE19-62706E023703}">
                      <ahyp:hlinkClr xmlns:ahyp="http://schemas.microsoft.com/office/drawing/2018/hyperlinkcolor" val="tx"/>
                    </a:ext>
                  </a:extLst>
                </a:hlinkClick>
              </a:rPr>
              <a:t>www.Illinois.gov/DHR/Training</a:t>
            </a:r>
            <a:r>
              <a:rPr lang="en-US" sz="1600" b="1">
                <a:solidFill>
                  <a:srgbClr val="002060"/>
                </a:solidFill>
              </a:rPr>
              <a:t> </a:t>
            </a:r>
            <a:r>
              <a:rPr lang="en-US" sz="1600" b="1">
                <a:solidFill>
                  <a:schemeClr val="accent5">
                    <a:lumMod val="50000"/>
                  </a:schemeClr>
                </a:solidFill>
              </a:rPr>
              <a:t> </a:t>
            </a:r>
          </a:p>
        </p:txBody>
      </p:sp>
      <p:sp>
        <p:nvSpPr>
          <p:cNvPr id="16" name="TextBox 15">
            <a:extLst>
              <a:ext uri="{FF2B5EF4-FFF2-40B4-BE49-F238E27FC236}">
                <a16:creationId xmlns:a16="http://schemas.microsoft.com/office/drawing/2014/main" id="{3B2126FE-98A6-4AA3-892D-923CACA93E08}"/>
              </a:ext>
            </a:extLst>
          </p:cNvPr>
          <p:cNvSpPr txBox="1"/>
          <p:nvPr userDrawn="1"/>
        </p:nvSpPr>
        <p:spPr>
          <a:xfrm>
            <a:off x="8407400" y="6195112"/>
            <a:ext cx="3611880" cy="584775"/>
          </a:xfrm>
          <a:prstGeom prst="rect">
            <a:avLst/>
          </a:prstGeom>
          <a:noFill/>
        </p:spPr>
        <p:txBody>
          <a:bodyPr wrap="square" rtlCol="0">
            <a:spAutoFit/>
          </a:bodyPr>
          <a:lstStyle/>
          <a:p>
            <a:pPr algn="ctr"/>
            <a:r>
              <a:rPr lang="en-US" sz="1600" b="1">
                <a:solidFill>
                  <a:srgbClr val="002060"/>
                </a:solidFill>
              </a:rPr>
              <a:t>Helpline: (877) 236-7703</a:t>
            </a:r>
          </a:p>
          <a:p>
            <a:pPr algn="ctr"/>
            <a:r>
              <a:rPr lang="en-US" sz="1600" b="1">
                <a:solidFill>
                  <a:srgbClr val="002060"/>
                </a:solidFill>
                <a:hlinkClick r:id="rId16">
                  <a:extLst>
                    <a:ext uri="{A12FA001-AC4F-418D-AE19-62706E023703}">
                      <ahyp:hlinkClr xmlns:ahyp="http://schemas.microsoft.com/office/drawing/2018/hyperlinkcolor" val="tx"/>
                    </a:ext>
                  </a:extLst>
                </a:hlinkClick>
              </a:rPr>
              <a:t>www.Illinois.gov/SexualHarassment</a:t>
            </a:r>
            <a:r>
              <a:rPr lang="en-US" sz="1600" b="1">
                <a:solidFill>
                  <a:srgbClr val="002060"/>
                </a:solidFill>
              </a:rPr>
              <a:t> </a:t>
            </a:r>
            <a:r>
              <a:rPr lang="en-US" sz="1600" b="1">
                <a:solidFill>
                  <a:schemeClr val="accent4"/>
                </a:solidFill>
              </a:rPr>
              <a:t> </a:t>
            </a:r>
          </a:p>
        </p:txBody>
      </p:sp>
    </p:spTree>
    <p:extLst>
      <p:ext uri="{BB962C8B-B14F-4D97-AF65-F5344CB8AC3E}">
        <p14:creationId xmlns:p14="http://schemas.microsoft.com/office/powerpoint/2010/main" val="4186556721"/>
      </p:ext>
    </p:extLst>
  </p:cSld>
  <p:clrMap bg1="lt1" tx1="dk1" bg2="lt2" tx2="dk2" accent1="accent1" accent2="accent2" accent3="accent3" accent4="accent4" accent5="accent5" accent6="accent6" hlink="hlink" folHlink="folHlink"/>
  <p:sldLayoutIdLst>
    <p:sldLayoutId id="2147484012" r:id="rId1"/>
    <p:sldLayoutId id="2147484013" r:id="rId2"/>
    <p:sldLayoutId id="2147484014" r:id="rId3"/>
    <p:sldLayoutId id="2147484015" r:id="rId4"/>
    <p:sldLayoutId id="2147484016" r:id="rId5"/>
    <p:sldLayoutId id="2147484017" r:id="rId6"/>
    <p:sldLayoutId id="2147484018" r:id="rId7"/>
    <p:sldLayoutId id="2147484019" r:id="rId8"/>
    <p:sldLayoutId id="2147484020" r:id="rId9"/>
    <p:sldLayoutId id="2147484021" r:id="rId10"/>
    <p:sldLayoutId id="2147484022" r:id="rId11"/>
  </p:sldLayoutIdLst>
  <p:hf hdr="0" ftr="0" dt="0"/>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illinois.gov/SexualHarassment"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www.illinois.gov/DHR"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www.eeoc.gov/"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EB964-5E60-FE49-833A-5C1F155C8ECE}"/>
              </a:ext>
            </a:extLst>
          </p:cNvPr>
          <p:cNvSpPr>
            <a:spLocks noGrp="1"/>
          </p:cNvSpPr>
          <p:nvPr>
            <p:ph type="ctrTitle"/>
          </p:nvPr>
        </p:nvSpPr>
        <p:spPr/>
        <p:txBody>
          <a:bodyPr>
            <a:normAutofit fontScale="90000"/>
          </a:bodyPr>
          <a:lstStyle/>
          <a:p>
            <a:r>
              <a:rPr lang="en-US"/>
              <a:t>State of Illinois</a:t>
            </a:r>
            <a:br>
              <a:rPr lang="en-US"/>
            </a:br>
            <a:r>
              <a:rPr lang="en-US"/>
              <a:t>Sexual Harassment </a:t>
            </a:r>
            <a:br>
              <a:rPr lang="en-US"/>
            </a:br>
            <a:r>
              <a:rPr lang="en-US"/>
              <a:t>Prevention Training</a:t>
            </a:r>
          </a:p>
        </p:txBody>
      </p:sp>
      <p:sp>
        <p:nvSpPr>
          <p:cNvPr id="3" name="Subtitle 2">
            <a:extLst>
              <a:ext uri="{FF2B5EF4-FFF2-40B4-BE49-F238E27FC236}">
                <a16:creationId xmlns:a16="http://schemas.microsoft.com/office/drawing/2014/main" id="{CF33C219-7DDA-E541-8908-DF3E6CD9C5DD}"/>
              </a:ext>
            </a:extLst>
          </p:cNvPr>
          <p:cNvSpPr>
            <a:spLocks noGrp="1"/>
          </p:cNvSpPr>
          <p:nvPr>
            <p:ph type="subTitle" idx="1"/>
          </p:nvPr>
        </p:nvSpPr>
        <p:spPr/>
        <p:txBody>
          <a:bodyPr>
            <a:normAutofit/>
          </a:bodyPr>
          <a:lstStyle/>
          <a:p>
            <a:r>
              <a:rPr lang="en-US" cap="none" dirty="0"/>
              <a:t>Version 5</a:t>
            </a:r>
            <a:r>
              <a:rPr lang="en-US" dirty="0"/>
              <a:t>.0</a:t>
            </a:r>
          </a:p>
        </p:txBody>
      </p:sp>
    </p:spTree>
    <p:extLst>
      <p:ext uri="{BB962C8B-B14F-4D97-AF65-F5344CB8AC3E}">
        <p14:creationId xmlns:p14="http://schemas.microsoft.com/office/powerpoint/2010/main" val="20956122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732E97-9881-A543-A5F5-B6AEC02FE2AD}"/>
              </a:ext>
            </a:extLst>
          </p:cNvPr>
          <p:cNvSpPr>
            <a:spLocks noGrp="1"/>
          </p:cNvSpPr>
          <p:nvPr>
            <p:ph type="title"/>
          </p:nvPr>
        </p:nvSpPr>
        <p:spPr/>
        <p:txBody>
          <a:bodyPr>
            <a:noAutofit/>
          </a:bodyPr>
          <a:lstStyle/>
          <a:p>
            <a:r>
              <a:rPr lang="en-US" sz="2800" dirty="0"/>
              <a:t>I. Employees and Nonemployees as </a:t>
            </a:r>
            <a:r>
              <a:rPr lang="en-US" sz="2800" b="1" dirty="0"/>
              <a:t>Victims </a:t>
            </a:r>
            <a:r>
              <a:rPr lang="en-US" sz="2800" dirty="0"/>
              <a:t>of Sexual Harassment</a:t>
            </a:r>
          </a:p>
        </p:txBody>
      </p:sp>
      <p:sp>
        <p:nvSpPr>
          <p:cNvPr id="3" name="Content Placeholder 2">
            <a:extLst>
              <a:ext uri="{FF2B5EF4-FFF2-40B4-BE49-F238E27FC236}">
                <a16:creationId xmlns:a16="http://schemas.microsoft.com/office/drawing/2014/main" id="{90349160-AB42-6D42-B730-1E660665F51D}"/>
              </a:ext>
            </a:extLst>
          </p:cNvPr>
          <p:cNvSpPr>
            <a:spLocks noGrp="1"/>
          </p:cNvSpPr>
          <p:nvPr>
            <p:ph idx="1"/>
          </p:nvPr>
        </p:nvSpPr>
        <p:spPr>
          <a:xfrm>
            <a:off x="1534696" y="1891724"/>
            <a:ext cx="9520158" cy="3465243"/>
          </a:xfrm>
        </p:spPr>
        <p:txBody>
          <a:bodyPr>
            <a:noAutofit/>
          </a:bodyPr>
          <a:lstStyle/>
          <a:p>
            <a:pPr algn="just"/>
            <a:r>
              <a:rPr lang="en-US" sz="1800" dirty="0"/>
              <a:t>The Illinois Human Rights Act </a:t>
            </a:r>
            <a:r>
              <a:rPr lang="en-US" sz="1800" b="1" u="sng" dirty="0"/>
              <a:t>protects</a:t>
            </a:r>
            <a:r>
              <a:rPr lang="en-US" sz="1800" dirty="0"/>
              <a:t> </a:t>
            </a:r>
            <a:r>
              <a:rPr lang="en-US" sz="1800" b="1" dirty="0"/>
              <a:t>Employees </a:t>
            </a:r>
            <a:r>
              <a:rPr lang="en-US" sz="1800" dirty="0"/>
              <a:t>and now</a:t>
            </a:r>
            <a:r>
              <a:rPr lang="en-US" sz="1800" b="1" dirty="0"/>
              <a:t> Nonemployees </a:t>
            </a:r>
            <a:r>
              <a:rPr lang="en-US" sz="1800" dirty="0"/>
              <a:t>from sexual harassment.</a:t>
            </a:r>
            <a:endParaRPr lang="en-US" sz="1800" b="1" dirty="0"/>
          </a:p>
          <a:p>
            <a:pPr lvl="1" algn="just"/>
            <a:r>
              <a:rPr lang="en-US" b="1" dirty="0"/>
              <a:t>Employees</a:t>
            </a:r>
            <a:r>
              <a:rPr lang="en-US" dirty="0"/>
              <a:t> include co-workers, supervisors and managers. </a:t>
            </a:r>
          </a:p>
          <a:p>
            <a:pPr lvl="1" algn="just"/>
            <a:r>
              <a:rPr lang="en-US" b="1" dirty="0"/>
              <a:t>Nonemployees </a:t>
            </a:r>
            <a:r>
              <a:rPr lang="en-US" dirty="0"/>
              <a:t>include persons who are not employees, but are directly performing services for an employer, such as contractors or consultants (independent contractors or gig workers).</a:t>
            </a:r>
          </a:p>
          <a:p>
            <a:pPr algn="just"/>
            <a:r>
              <a:rPr lang="en-US" sz="1800" dirty="0"/>
              <a:t>Victims of sexual harassment can include </a:t>
            </a:r>
            <a:r>
              <a:rPr lang="en-US" sz="1800" b="1" dirty="0"/>
              <a:t>Employees and Nonemployees </a:t>
            </a:r>
            <a:r>
              <a:rPr lang="en-US" sz="1800" dirty="0"/>
              <a:t>when sexually harassed by </a:t>
            </a:r>
            <a:r>
              <a:rPr lang="en-US" sz="1800"/>
              <a:t>other Employees </a:t>
            </a:r>
            <a:r>
              <a:rPr lang="en-US" sz="1800" dirty="0"/>
              <a:t>or Nonemployees</a:t>
            </a:r>
            <a:r>
              <a:rPr lang="en-US" sz="1800" b="1" dirty="0"/>
              <a:t>.</a:t>
            </a:r>
          </a:p>
          <a:p>
            <a:pPr algn="just"/>
            <a:r>
              <a:rPr lang="en-US" sz="1800" dirty="0"/>
              <a:t>Victims of sexual harassment can include not only the target of the sexual harassment, but also those Employees or Nonemployees who are </a:t>
            </a:r>
            <a:r>
              <a:rPr lang="en-US" sz="1800" b="1" dirty="0"/>
              <a:t>Bystanders or Witnesses </a:t>
            </a:r>
            <a:r>
              <a:rPr lang="en-US" sz="1800" dirty="0"/>
              <a:t>to the sexual harassment.</a:t>
            </a:r>
          </a:p>
        </p:txBody>
      </p:sp>
      <p:sp>
        <p:nvSpPr>
          <p:cNvPr id="4" name="Slide Number Placeholder 3">
            <a:extLst>
              <a:ext uri="{FF2B5EF4-FFF2-40B4-BE49-F238E27FC236}">
                <a16:creationId xmlns:a16="http://schemas.microsoft.com/office/drawing/2014/main" id="{637E9CDC-7376-43FA-B99F-2CAE94010AFE}"/>
              </a:ext>
            </a:extLst>
          </p:cNvPr>
          <p:cNvSpPr>
            <a:spLocks noGrp="1"/>
          </p:cNvSpPr>
          <p:nvPr>
            <p:ph type="sldNum" sz="quarter" idx="12"/>
          </p:nvPr>
        </p:nvSpPr>
        <p:spPr/>
        <p:txBody>
          <a:bodyPr/>
          <a:lstStyle/>
          <a:p>
            <a:fld id="{C5A665C1-7BA9-CC40-B623-78F7D2DB8FAB}" type="slidenum">
              <a:rPr lang="en-US" smtClean="0"/>
              <a:t>10</a:t>
            </a:fld>
            <a:endParaRPr lang="en-US"/>
          </a:p>
        </p:txBody>
      </p:sp>
    </p:spTree>
    <p:extLst>
      <p:ext uri="{BB962C8B-B14F-4D97-AF65-F5344CB8AC3E}">
        <p14:creationId xmlns:p14="http://schemas.microsoft.com/office/powerpoint/2010/main" val="38889459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732E97-9881-A543-A5F5-B6AEC02FE2AD}"/>
              </a:ext>
            </a:extLst>
          </p:cNvPr>
          <p:cNvSpPr>
            <a:spLocks noGrp="1"/>
          </p:cNvSpPr>
          <p:nvPr>
            <p:ph type="title"/>
          </p:nvPr>
        </p:nvSpPr>
        <p:spPr/>
        <p:txBody>
          <a:bodyPr>
            <a:normAutofit/>
          </a:bodyPr>
          <a:lstStyle/>
          <a:p>
            <a:r>
              <a:rPr lang="en-US" sz="2800" dirty="0"/>
              <a:t>I. Customers/Patrons as </a:t>
            </a:r>
            <a:r>
              <a:rPr lang="en-US" sz="2800" b="1" dirty="0"/>
              <a:t>Victims </a:t>
            </a:r>
            <a:r>
              <a:rPr lang="en-US" sz="2800" dirty="0"/>
              <a:t>of Sexual Harassment</a:t>
            </a:r>
          </a:p>
        </p:txBody>
      </p:sp>
      <p:sp>
        <p:nvSpPr>
          <p:cNvPr id="3" name="Content Placeholder 2">
            <a:extLst>
              <a:ext uri="{FF2B5EF4-FFF2-40B4-BE49-F238E27FC236}">
                <a16:creationId xmlns:a16="http://schemas.microsoft.com/office/drawing/2014/main" id="{90349160-AB42-6D42-B730-1E660665F51D}"/>
              </a:ext>
            </a:extLst>
          </p:cNvPr>
          <p:cNvSpPr>
            <a:spLocks noGrp="1"/>
          </p:cNvSpPr>
          <p:nvPr>
            <p:ph idx="1"/>
          </p:nvPr>
        </p:nvSpPr>
        <p:spPr>
          <a:xfrm>
            <a:off x="1534696" y="2069432"/>
            <a:ext cx="9520158" cy="3396914"/>
          </a:xfrm>
        </p:spPr>
        <p:txBody>
          <a:bodyPr>
            <a:normAutofit/>
          </a:bodyPr>
          <a:lstStyle/>
          <a:p>
            <a:pPr algn="just"/>
            <a:r>
              <a:rPr lang="en-US" dirty="0"/>
              <a:t>The Illinois Human Rights Act </a:t>
            </a:r>
            <a:r>
              <a:rPr lang="en-US" b="1" u="sng" dirty="0"/>
              <a:t>protects</a:t>
            </a:r>
            <a:r>
              <a:rPr lang="en-US" dirty="0"/>
              <a:t> </a:t>
            </a:r>
            <a:r>
              <a:rPr lang="en-US" b="1" dirty="0"/>
              <a:t>Customers/Patrons </a:t>
            </a:r>
            <a:r>
              <a:rPr lang="en-US" dirty="0"/>
              <a:t>from sexual harassment in “places of public accommodation,” such as stores, hotels, restaurants, theaters, museums, health clubs and hospitals.</a:t>
            </a:r>
          </a:p>
          <a:p>
            <a:pPr algn="just"/>
            <a:r>
              <a:rPr lang="en-US" dirty="0"/>
              <a:t>Employers that are also “places of public accommodation” are responsible for sexual harassment of Customers/Patrons when perpetrated by their </a:t>
            </a:r>
            <a:r>
              <a:rPr lang="en-US" b="1" dirty="0"/>
              <a:t>Employees </a:t>
            </a:r>
            <a:r>
              <a:rPr lang="en-US" dirty="0"/>
              <a:t>or </a:t>
            </a:r>
            <a:r>
              <a:rPr lang="en-US" b="1" dirty="0"/>
              <a:t>Nonemployees</a:t>
            </a:r>
            <a:r>
              <a:rPr lang="en-US" dirty="0"/>
              <a:t>. </a:t>
            </a:r>
          </a:p>
        </p:txBody>
      </p:sp>
      <p:sp>
        <p:nvSpPr>
          <p:cNvPr id="4" name="Slide Number Placeholder 3">
            <a:extLst>
              <a:ext uri="{FF2B5EF4-FFF2-40B4-BE49-F238E27FC236}">
                <a16:creationId xmlns:a16="http://schemas.microsoft.com/office/drawing/2014/main" id="{637E9CDC-7376-43FA-B99F-2CAE94010AFE}"/>
              </a:ext>
            </a:extLst>
          </p:cNvPr>
          <p:cNvSpPr>
            <a:spLocks noGrp="1"/>
          </p:cNvSpPr>
          <p:nvPr>
            <p:ph type="sldNum" sz="quarter" idx="12"/>
          </p:nvPr>
        </p:nvSpPr>
        <p:spPr/>
        <p:txBody>
          <a:bodyPr/>
          <a:lstStyle/>
          <a:p>
            <a:fld id="{C5A665C1-7BA9-CC40-B623-78F7D2DB8FAB}" type="slidenum">
              <a:rPr lang="en-US" smtClean="0"/>
              <a:t>11</a:t>
            </a:fld>
            <a:endParaRPr lang="en-US"/>
          </a:p>
        </p:txBody>
      </p:sp>
    </p:spTree>
    <p:extLst>
      <p:ext uri="{BB962C8B-B14F-4D97-AF65-F5344CB8AC3E}">
        <p14:creationId xmlns:p14="http://schemas.microsoft.com/office/powerpoint/2010/main" val="31908747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732E97-9881-A543-A5F5-B6AEC02FE2AD}"/>
              </a:ext>
            </a:extLst>
          </p:cNvPr>
          <p:cNvSpPr>
            <a:spLocks noGrp="1"/>
          </p:cNvSpPr>
          <p:nvPr>
            <p:ph type="title"/>
          </p:nvPr>
        </p:nvSpPr>
        <p:spPr/>
        <p:txBody>
          <a:bodyPr>
            <a:normAutofit/>
          </a:bodyPr>
          <a:lstStyle/>
          <a:p>
            <a:r>
              <a:rPr lang="en-US" sz="2800" dirty="0"/>
              <a:t>I. Employees and Nonemployees as </a:t>
            </a:r>
            <a:r>
              <a:rPr lang="en-US" sz="2800" b="1" dirty="0"/>
              <a:t>Perpetrators</a:t>
            </a:r>
            <a:r>
              <a:rPr lang="en-US" sz="2800" dirty="0"/>
              <a:t> of Sexual Harassment</a:t>
            </a:r>
          </a:p>
        </p:txBody>
      </p:sp>
      <p:sp>
        <p:nvSpPr>
          <p:cNvPr id="3" name="Content Placeholder 2">
            <a:extLst>
              <a:ext uri="{FF2B5EF4-FFF2-40B4-BE49-F238E27FC236}">
                <a16:creationId xmlns:a16="http://schemas.microsoft.com/office/drawing/2014/main" id="{90349160-AB42-6D42-B730-1E660665F51D}"/>
              </a:ext>
            </a:extLst>
          </p:cNvPr>
          <p:cNvSpPr>
            <a:spLocks noGrp="1"/>
          </p:cNvSpPr>
          <p:nvPr>
            <p:ph idx="1"/>
          </p:nvPr>
        </p:nvSpPr>
        <p:spPr>
          <a:xfrm>
            <a:off x="1534696" y="2130481"/>
            <a:ext cx="9520158" cy="3612591"/>
          </a:xfrm>
        </p:spPr>
        <p:txBody>
          <a:bodyPr>
            <a:normAutofit fontScale="92500" lnSpcReduction="20000"/>
          </a:bodyPr>
          <a:lstStyle/>
          <a:p>
            <a:pPr algn="just"/>
            <a:r>
              <a:rPr lang="en-US" dirty="0"/>
              <a:t>The Illinois Human Rights Act </a:t>
            </a:r>
            <a:r>
              <a:rPr lang="en-US" b="1" u="sng" dirty="0"/>
              <a:t>prohibits</a:t>
            </a:r>
            <a:r>
              <a:rPr lang="en-US" dirty="0"/>
              <a:t> </a:t>
            </a:r>
            <a:r>
              <a:rPr lang="en-US" b="1" dirty="0"/>
              <a:t>Employees </a:t>
            </a:r>
            <a:r>
              <a:rPr lang="en-US" dirty="0"/>
              <a:t>and</a:t>
            </a:r>
            <a:r>
              <a:rPr lang="en-US" b="1" dirty="0"/>
              <a:t> Nonemployees </a:t>
            </a:r>
            <a:r>
              <a:rPr lang="en-US" dirty="0"/>
              <a:t>from engaging in sexual harassment.</a:t>
            </a:r>
            <a:endParaRPr lang="en-US" b="1" dirty="0"/>
          </a:p>
          <a:p>
            <a:pPr lvl="1" algn="just"/>
            <a:r>
              <a:rPr lang="en-US" sz="2000" b="1" dirty="0"/>
              <a:t>Employees</a:t>
            </a:r>
            <a:r>
              <a:rPr lang="en-US" sz="2000" dirty="0"/>
              <a:t> include co-workers, supervisors and managers.</a:t>
            </a:r>
          </a:p>
          <a:p>
            <a:pPr lvl="1" algn="just"/>
            <a:r>
              <a:rPr lang="en-US" sz="2000" b="1" dirty="0"/>
              <a:t>Nonemployees </a:t>
            </a:r>
            <a:r>
              <a:rPr lang="en-US" sz="2000" dirty="0"/>
              <a:t>include persons who are not employees, but are directly performing services for an employer, such as contractors or consultants (independent contractors or gig workers).</a:t>
            </a:r>
          </a:p>
          <a:p>
            <a:pPr algn="just"/>
            <a:r>
              <a:rPr lang="en-US" dirty="0"/>
              <a:t>Employers are responsible for sexual harassment perpetrated by their Employees and Nonemployees against </a:t>
            </a:r>
            <a:r>
              <a:rPr lang="en-US" b="1" dirty="0"/>
              <a:t>other Employees and Nonemployees.</a:t>
            </a:r>
          </a:p>
          <a:p>
            <a:pPr algn="just"/>
            <a:r>
              <a:rPr lang="en-US" dirty="0"/>
              <a:t>Employers are also responsible for sexual harassment perpetrated by their Employees and Nonemployees against </a:t>
            </a:r>
            <a:r>
              <a:rPr lang="en-US" b="1" dirty="0"/>
              <a:t>customers/patrons.</a:t>
            </a:r>
            <a:endParaRPr lang="en-US" dirty="0"/>
          </a:p>
          <a:p>
            <a:pPr algn="just"/>
            <a:endParaRPr lang="en-US" dirty="0"/>
          </a:p>
        </p:txBody>
      </p:sp>
      <p:sp>
        <p:nvSpPr>
          <p:cNvPr id="4" name="Slide Number Placeholder 3">
            <a:extLst>
              <a:ext uri="{FF2B5EF4-FFF2-40B4-BE49-F238E27FC236}">
                <a16:creationId xmlns:a16="http://schemas.microsoft.com/office/drawing/2014/main" id="{637E9CDC-7376-43FA-B99F-2CAE94010AFE}"/>
              </a:ext>
            </a:extLst>
          </p:cNvPr>
          <p:cNvSpPr>
            <a:spLocks noGrp="1"/>
          </p:cNvSpPr>
          <p:nvPr>
            <p:ph type="sldNum" sz="quarter" idx="12"/>
          </p:nvPr>
        </p:nvSpPr>
        <p:spPr/>
        <p:txBody>
          <a:bodyPr/>
          <a:lstStyle/>
          <a:p>
            <a:fld id="{C5A665C1-7BA9-CC40-B623-78F7D2DB8FAB}" type="slidenum">
              <a:rPr lang="en-US" smtClean="0"/>
              <a:t>12</a:t>
            </a:fld>
            <a:endParaRPr lang="en-US"/>
          </a:p>
        </p:txBody>
      </p:sp>
    </p:spTree>
    <p:extLst>
      <p:ext uri="{BB962C8B-B14F-4D97-AF65-F5344CB8AC3E}">
        <p14:creationId xmlns:p14="http://schemas.microsoft.com/office/powerpoint/2010/main" val="34279939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732E97-9881-A543-A5F5-B6AEC02FE2AD}"/>
              </a:ext>
            </a:extLst>
          </p:cNvPr>
          <p:cNvSpPr>
            <a:spLocks noGrp="1"/>
          </p:cNvSpPr>
          <p:nvPr>
            <p:ph type="title"/>
          </p:nvPr>
        </p:nvSpPr>
        <p:spPr/>
        <p:txBody>
          <a:bodyPr>
            <a:normAutofit/>
          </a:bodyPr>
          <a:lstStyle/>
          <a:p>
            <a:r>
              <a:rPr lang="en-US" sz="2800" dirty="0"/>
              <a:t>I. Customers/Patrons and Third Parties as </a:t>
            </a:r>
            <a:r>
              <a:rPr lang="en-US" sz="2800" b="1" dirty="0"/>
              <a:t>Perpetrators </a:t>
            </a:r>
            <a:r>
              <a:rPr lang="en-US" sz="2800" dirty="0"/>
              <a:t>of Sexual Harassment</a:t>
            </a:r>
          </a:p>
        </p:txBody>
      </p:sp>
      <p:sp>
        <p:nvSpPr>
          <p:cNvPr id="3" name="Content Placeholder 2">
            <a:extLst>
              <a:ext uri="{FF2B5EF4-FFF2-40B4-BE49-F238E27FC236}">
                <a16:creationId xmlns:a16="http://schemas.microsoft.com/office/drawing/2014/main" id="{90349160-AB42-6D42-B730-1E660665F51D}"/>
              </a:ext>
            </a:extLst>
          </p:cNvPr>
          <p:cNvSpPr>
            <a:spLocks noGrp="1"/>
          </p:cNvSpPr>
          <p:nvPr>
            <p:ph idx="1"/>
          </p:nvPr>
        </p:nvSpPr>
        <p:spPr>
          <a:xfrm>
            <a:off x="1534696" y="2015732"/>
            <a:ext cx="9520158" cy="3488423"/>
          </a:xfrm>
        </p:spPr>
        <p:txBody>
          <a:bodyPr>
            <a:noAutofit/>
          </a:bodyPr>
          <a:lstStyle/>
          <a:p>
            <a:pPr algn="just"/>
            <a:r>
              <a:rPr lang="en-US" dirty="0"/>
              <a:t>The Illinois Human Rights Act </a:t>
            </a:r>
            <a:r>
              <a:rPr lang="en-US" b="1" u="sng" dirty="0"/>
              <a:t>prohibits</a:t>
            </a:r>
            <a:r>
              <a:rPr lang="en-US" dirty="0"/>
              <a:t> sexual harassment of Employees and Nonemployees by </a:t>
            </a:r>
            <a:r>
              <a:rPr lang="en-US" b="1" dirty="0"/>
              <a:t>Customers/Patrons </a:t>
            </a:r>
            <a:r>
              <a:rPr lang="en-US" dirty="0"/>
              <a:t>and </a:t>
            </a:r>
            <a:r>
              <a:rPr lang="en-US" b="1" dirty="0"/>
              <a:t>Third Parties</a:t>
            </a:r>
            <a:r>
              <a:rPr lang="en-US" dirty="0"/>
              <a:t>.</a:t>
            </a:r>
          </a:p>
          <a:p>
            <a:pPr lvl="1" algn="just"/>
            <a:r>
              <a:rPr lang="en-US" dirty="0"/>
              <a:t>Employers are responsible for sexual harassment of their Employees and Nonemployees by </a:t>
            </a:r>
            <a:r>
              <a:rPr lang="en-US" b="1" dirty="0"/>
              <a:t>Customers/Patrons</a:t>
            </a:r>
            <a:r>
              <a:rPr lang="en-US" dirty="0"/>
              <a:t>.</a:t>
            </a:r>
          </a:p>
          <a:p>
            <a:pPr lvl="1" algn="just"/>
            <a:r>
              <a:rPr lang="en-US" dirty="0"/>
              <a:t>Employers are also responsible for sexual harassment of their Employees and Nonemployees by </a:t>
            </a:r>
            <a:r>
              <a:rPr lang="en-US" b="1" dirty="0"/>
              <a:t>Third Parties </a:t>
            </a:r>
            <a:r>
              <a:rPr lang="en-US" dirty="0"/>
              <a:t>such as sales representatives, vendors, and/or delivery persons.</a:t>
            </a:r>
          </a:p>
        </p:txBody>
      </p:sp>
      <p:sp>
        <p:nvSpPr>
          <p:cNvPr id="4" name="Slide Number Placeholder 3">
            <a:extLst>
              <a:ext uri="{FF2B5EF4-FFF2-40B4-BE49-F238E27FC236}">
                <a16:creationId xmlns:a16="http://schemas.microsoft.com/office/drawing/2014/main" id="{637E9CDC-7376-43FA-B99F-2CAE94010AFE}"/>
              </a:ext>
            </a:extLst>
          </p:cNvPr>
          <p:cNvSpPr>
            <a:spLocks noGrp="1"/>
          </p:cNvSpPr>
          <p:nvPr>
            <p:ph type="sldNum" sz="quarter" idx="12"/>
          </p:nvPr>
        </p:nvSpPr>
        <p:spPr/>
        <p:txBody>
          <a:bodyPr/>
          <a:lstStyle/>
          <a:p>
            <a:fld id="{C5A665C1-7BA9-CC40-B623-78F7D2DB8FAB}" type="slidenum">
              <a:rPr lang="en-US" smtClean="0"/>
              <a:t>13</a:t>
            </a:fld>
            <a:endParaRPr lang="en-US"/>
          </a:p>
        </p:txBody>
      </p:sp>
    </p:spTree>
    <p:extLst>
      <p:ext uri="{BB962C8B-B14F-4D97-AF65-F5344CB8AC3E}">
        <p14:creationId xmlns:p14="http://schemas.microsoft.com/office/powerpoint/2010/main" val="32095109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DACFA9-D231-CE4E-8A38-11DD97E63BE4}"/>
              </a:ext>
            </a:extLst>
          </p:cNvPr>
          <p:cNvSpPr>
            <a:spLocks noGrp="1"/>
          </p:cNvSpPr>
          <p:nvPr>
            <p:ph type="title"/>
          </p:nvPr>
        </p:nvSpPr>
        <p:spPr/>
        <p:txBody>
          <a:bodyPr/>
          <a:lstStyle/>
          <a:p>
            <a:r>
              <a:rPr lang="en-US"/>
              <a:t>What Information Will Be Covered</a:t>
            </a:r>
          </a:p>
        </p:txBody>
      </p:sp>
      <p:sp>
        <p:nvSpPr>
          <p:cNvPr id="3" name="Content Placeholder 2">
            <a:extLst>
              <a:ext uri="{FF2B5EF4-FFF2-40B4-BE49-F238E27FC236}">
                <a16:creationId xmlns:a16="http://schemas.microsoft.com/office/drawing/2014/main" id="{BB050836-D751-8047-B945-7347FA824F5D}"/>
              </a:ext>
            </a:extLst>
          </p:cNvPr>
          <p:cNvSpPr>
            <a:spLocks noGrp="1"/>
          </p:cNvSpPr>
          <p:nvPr>
            <p:ph idx="1"/>
          </p:nvPr>
        </p:nvSpPr>
        <p:spPr/>
        <p:txBody>
          <a:bodyPr/>
          <a:lstStyle/>
          <a:p>
            <a:pPr marL="514350" lvl="0" indent="-514350">
              <a:buFont typeface="+mj-lt"/>
              <a:buAutoNum type="romanUcPeriod"/>
            </a:pPr>
            <a:r>
              <a:rPr lang="en-US" dirty="0"/>
              <a:t>an </a:t>
            </a:r>
            <a:r>
              <a:rPr lang="en-US" b="1" dirty="0"/>
              <a:t>explanation of sexual harassment </a:t>
            </a:r>
            <a:r>
              <a:rPr lang="en-US" dirty="0"/>
              <a:t>consistent with the Illinois Human Rights Act;</a:t>
            </a:r>
          </a:p>
          <a:p>
            <a:pPr marL="514350" lvl="0" indent="-514350">
              <a:buFont typeface="+mj-lt"/>
              <a:buAutoNum type="romanUcPeriod"/>
            </a:pPr>
            <a:r>
              <a:rPr lang="en-US" b="1" dirty="0">
                <a:solidFill>
                  <a:srgbClr val="C00000"/>
                </a:solidFill>
              </a:rPr>
              <a:t>examples of conduct </a:t>
            </a:r>
            <a:r>
              <a:rPr lang="en-US" dirty="0">
                <a:solidFill>
                  <a:srgbClr val="C00000"/>
                </a:solidFill>
              </a:rPr>
              <a:t>that may constitute unlawful sexual harassment;</a:t>
            </a:r>
          </a:p>
          <a:p>
            <a:pPr marL="514350" lvl="0" indent="-514350">
              <a:buFont typeface="+mj-lt"/>
              <a:buAutoNum type="romanUcPeriod"/>
            </a:pPr>
            <a:r>
              <a:rPr lang="en-US" dirty="0"/>
              <a:t>a </a:t>
            </a:r>
            <a:r>
              <a:rPr lang="en-US" b="1" dirty="0"/>
              <a:t>summary of Federal and State statutory laws </a:t>
            </a:r>
            <a:r>
              <a:rPr lang="en-US" dirty="0"/>
              <a:t>concerning sexual harassment including remedies available to victims; and</a:t>
            </a:r>
          </a:p>
          <a:p>
            <a:pPr marL="514350" lvl="0" indent="-514350">
              <a:buFont typeface="+mj-lt"/>
              <a:buAutoNum type="romanUcPeriod"/>
            </a:pPr>
            <a:r>
              <a:rPr lang="en-US" dirty="0"/>
              <a:t>a </a:t>
            </a:r>
            <a:r>
              <a:rPr lang="en-US" b="1" dirty="0"/>
              <a:t>summary of employer responsibilities </a:t>
            </a:r>
            <a:r>
              <a:rPr lang="en-US" dirty="0"/>
              <a:t>in the prevention, investigation, and corrective measures of sexual harassment.</a:t>
            </a:r>
          </a:p>
        </p:txBody>
      </p:sp>
      <p:sp>
        <p:nvSpPr>
          <p:cNvPr id="4" name="Slide Number Placeholder 3">
            <a:extLst>
              <a:ext uri="{FF2B5EF4-FFF2-40B4-BE49-F238E27FC236}">
                <a16:creationId xmlns:a16="http://schemas.microsoft.com/office/drawing/2014/main" id="{D601F77D-84C7-4041-9303-B2DDE9F87C13}"/>
              </a:ext>
            </a:extLst>
          </p:cNvPr>
          <p:cNvSpPr>
            <a:spLocks noGrp="1"/>
          </p:cNvSpPr>
          <p:nvPr>
            <p:ph type="sldNum" sz="quarter" idx="12"/>
          </p:nvPr>
        </p:nvSpPr>
        <p:spPr/>
        <p:txBody>
          <a:bodyPr/>
          <a:lstStyle/>
          <a:p>
            <a:fld id="{C5A665C1-7BA9-CC40-B623-78F7D2DB8FAB}" type="slidenum">
              <a:rPr lang="en-US" smtClean="0"/>
              <a:t>14</a:t>
            </a:fld>
            <a:endParaRPr lang="en-US"/>
          </a:p>
        </p:txBody>
      </p:sp>
    </p:spTree>
    <p:extLst>
      <p:ext uri="{BB962C8B-B14F-4D97-AF65-F5344CB8AC3E}">
        <p14:creationId xmlns:p14="http://schemas.microsoft.com/office/powerpoint/2010/main" val="1214014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55AAE-AAFA-B14E-AA95-452CC6C3B02B}"/>
              </a:ext>
            </a:extLst>
          </p:cNvPr>
          <p:cNvSpPr>
            <a:spLocks noGrp="1"/>
          </p:cNvSpPr>
          <p:nvPr>
            <p:ph type="title"/>
          </p:nvPr>
        </p:nvSpPr>
        <p:spPr/>
        <p:txBody>
          <a:bodyPr/>
          <a:lstStyle/>
          <a:p>
            <a:r>
              <a:rPr lang="en-US"/>
              <a:t>II. What are Examples of Inappropriate Conduct?</a:t>
            </a:r>
          </a:p>
        </p:txBody>
      </p:sp>
      <p:sp>
        <p:nvSpPr>
          <p:cNvPr id="3" name="Content Placeholder 2">
            <a:extLst>
              <a:ext uri="{FF2B5EF4-FFF2-40B4-BE49-F238E27FC236}">
                <a16:creationId xmlns:a16="http://schemas.microsoft.com/office/drawing/2014/main" id="{0585E4B8-2DFE-794B-9134-72760BEC7055}"/>
              </a:ext>
            </a:extLst>
          </p:cNvPr>
          <p:cNvSpPr>
            <a:spLocks noGrp="1"/>
          </p:cNvSpPr>
          <p:nvPr>
            <p:ph idx="1"/>
          </p:nvPr>
        </p:nvSpPr>
        <p:spPr/>
        <p:txBody>
          <a:bodyPr>
            <a:noAutofit/>
          </a:bodyPr>
          <a:lstStyle/>
          <a:p>
            <a:pPr marL="0" indent="0">
              <a:buNone/>
            </a:pPr>
            <a:r>
              <a:rPr lang="en-US" sz="1800" b="1" dirty="0"/>
              <a:t>Sexual harassment includes unwelcome conduct of a sexual nature (sexual advances and requests for sexual favors).  Examples include:</a:t>
            </a:r>
            <a:endParaRPr lang="en-US" sz="1800" dirty="0"/>
          </a:p>
          <a:p>
            <a:pPr lvl="1"/>
            <a:r>
              <a:rPr lang="en-US" dirty="0"/>
              <a:t>Pressure for sexual favors or to go out on a date</a:t>
            </a:r>
          </a:p>
          <a:p>
            <a:pPr lvl="1"/>
            <a:r>
              <a:rPr lang="en-US" dirty="0"/>
              <a:t>Deliberate touching, leaning over, or cornering another person</a:t>
            </a:r>
          </a:p>
          <a:p>
            <a:pPr lvl="1"/>
            <a:r>
              <a:rPr lang="en-US" dirty="0"/>
              <a:t>Sexual looks or gestures or whistling at someone</a:t>
            </a:r>
          </a:p>
          <a:p>
            <a:pPr lvl="1"/>
            <a:r>
              <a:rPr lang="en-US" dirty="0"/>
              <a:t>Sending letters, telephone calls, e-mails, texts, or other materials of a sexual nature</a:t>
            </a:r>
          </a:p>
          <a:p>
            <a:pPr lvl="1"/>
            <a:r>
              <a:rPr lang="en-US" dirty="0"/>
              <a:t>Sexual teasing, jokes, remarks, or questions</a:t>
            </a:r>
          </a:p>
          <a:p>
            <a:pPr lvl="1"/>
            <a:r>
              <a:rPr lang="en-US" dirty="0"/>
              <a:t>Referring to another as a “girl,” “hunk,” “doll,” “babe,” “honey,” “tootsie”, etc.</a:t>
            </a:r>
          </a:p>
          <a:p>
            <a:pPr lvl="1"/>
            <a:r>
              <a:rPr lang="en-US" dirty="0"/>
              <a:t>Actual or attempted rape or sexual assault</a:t>
            </a:r>
          </a:p>
        </p:txBody>
      </p:sp>
      <p:sp>
        <p:nvSpPr>
          <p:cNvPr id="4" name="Slide Number Placeholder 3">
            <a:extLst>
              <a:ext uri="{FF2B5EF4-FFF2-40B4-BE49-F238E27FC236}">
                <a16:creationId xmlns:a16="http://schemas.microsoft.com/office/drawing/2014/main" id="{2C093B11-CBD3-4417-8F48-BF23952A9F54}"/>
              </a:ext>
            </a:extLst>
          </p:cNvPr>
          <p:cNvSpPr>
            <a:spLocks noGrp="1"/>
          </p:cNvSpPr>
          <p:nvPr>
            <p:ph type="sldNum" sz="quarter" idx="12"/>
          </p:nvPr>
        </p:nvSpPr>
        <p:spPr/>
        <p:txBody>
          <a:bodyPr/>
          <a:lstStyle/>
          <a:p>
            <a:fld id="{C5A665C1-7BA9-CC40-B623-78F7D2DB8FAB}" type="slidenum">
              <a:rPr lang="en-US" smtClean="0"/>
              <a:t>15</a:t>
            </a:fld>
            <a:endParaRPr lang="en-US"/>
          </a:p>
        </p:txBody>
      </p:sp>
    </p:spTree>
    <p:extLst>
      <p:ext uri="{BB962C8B-B14F-4D97-AF65-F5344CB8AC3E}">
        <p14:creationId xmlns:p14="http://schemas.microsoft.com/office/powerpoint/2010/main" val="4001445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95ED70-2A01-3841-BE61-4020BA7B2545}"/>
              </a:ext>
            </a:extLst>
          </p:cNvPr>
          <p:cNvSpPr>
            <a:spLocks noGrp="1"/>
          </p:cNvSpPr>
          <p:nvPr>
            <p:ph type="title"/>
          </p:nvPr>
        </p:nvSpPr>
        <p:spPr/>
        <p:txBody>
          <a:bodyPr/>
          <a:lstStyle/>
          <a:p>
            <a:r>
              <a:rPr lang="en-US"/>
              <a:t>II. continued - Examples of Inappropriate Conduct</a:t>
            </a:r>
          </a:p>
        </p:txBody>
      </p:sp>
      <p:sp>
        <p:nvSpPr>
          <p:cNvPr id="3" name="Content Placeholder 2">
            <a:extLst>
              <a:ext uri="{FF2B5EF4-FFF2-40B4-BE49-F238E27FC236}">
                <a16:creationId xmlns:a16="http://schemas.microsoft.com/office/drawing/2014/main" id="{B13F5C08-5A41-0643-92B0-1F01F2AE12F4}"/>
              </a:ext>
            </a:extLst>
          </p:cNvPr>
          <p:cNvSpPr>
            <a:spLocks noGrp="1"/>
          </p:cNvSpPr>
          <p:nvPr>
            <p:ph idx="1"/>
          </p:nvPr>
        </p:nvSpPr>
        <p:spPr/>
        <p:txBody>
          <a:bodyPr>
            <a:normAutofit lnSpcReduction="10000"/>
          </a:bodyPr>
          <a:lstStyle/>
          <a:p>
            <a:pPr marL="0" indent="0">
              <a:buNone/>
            </a:pPr>
            <a:r>
              <a:rPr lang="en-US" b="1"/>
              <a:t>More examples of conduct that may constitute sexual harassment include:</a:t>
            </a:r>
            <a:endParaRPr lang="en-US"/>
          </a:p>
          <a:p>
            <a:pPr lvl="1"/>
            <a:r>
              <a:rPr lang="en-US"/>
              <a:t>Turning work discussions to sexual topics</a:t>
            </a:r>
          </a:p>
          <a:p>
            <a:pPr lvl="1"/>
            <a:r>
              <a:rPr lang="en-US"/>
              <a:t>Asking about sexual fantasies, preferences, or history</a:t>
            </a:r>
          </a:p>
          <a:p>
            <a:pPr lvl="1"/>
            <a:r>
              <a:rPr lang="en-US"/>
              <a:t>Sexual comments, sexual innuendos, or sexual stories</a:t>
            </a:r>
          </a:p>
          <a:p>
            <a:pPr lvl="1"/>
            <a:r>
              <a:rPr lang="en-US"/>
              <a:t>Sexual comments about a person’s clothing, body, or looks</a:t>
            </a:r>
          </a:p>
          <a:p>
            <a:pPr lvl="1"/>
            <a:r>
              <a:rPr lang="en-US"/>
              <a:t>Kissing sounds, howling and smacking lips</a:t>
            </a:r>
          </a:p>
          <a:p>
            <a:pPr lvl="1"/>
            <a:r>
              <a:rPr lang="en-US"/>
              <a:t>Telling lies or spreading rumors about a person’s sex life</a:t>
            </a:r>
          </a:p>
          <a:p>
            <a:pPr lvl="1"/>
            <a:r>
              <a:rPr lang="en-US"/>
              <a:t>Massaging neck, shoulders, etc. </a:t>
            </a:r>
          </a:p>
          <a:p>
            <a:pPr lvl="1"/>
            <a:r>
              <a:rPr lang="en-US"/>
              <a:t>Touching another employee such as their clothing, hair, or body</a:t>
            </a:r>
          </a:p>
        </p:txBody>
      </p:sp>
      <p:sp>
        <p:nvSpPr>
          <p:cNvPr id="4" name="Slide Number Placeholder 3">
            <a:extLst>
              <a:ext uri="{FF2B5EF4-FFF2-40B4-BE49-F238E27FC236}">
                <a16:creationId xmlns:a16="http://schemas.microsoft.com/office/drawing/2014/main" id="{8BBA416C-8AA4-48F4-BA5B-4D22292958A1}"/>
              </a:ext>
            </a:extLst>
          </p:cNvPr>
          <p:cNvSpPr>
            <a:spLocks noGrp="1"/>
          </p:cNvSpPr>
          <p:nvPr>
            <p:ph type="sldNum" sz="quarter" idx="12"/>
          </p:nvPr>
        </p:nvSpPr>
        <p:spPr/>
        <p:txBody>
          <a:bodyPr/>
          <a:lstStyle/>
          <a:p>
            <a:fld id="{C5A665C1-7BA9-CC40-B623-78F7D2DB8FAB}" type="slidenum">
              <a:rPr lang="en-US" smtClean="0"/>
              <a:t>16</a:t>
            </a:fld>
            <a:endParaRPr lang="en-US"/>
          </a:p>
        </p:txBody>
      </p:sp>
    </p:spTree>
    <p:extLst>
      <p:ext uri="{BB962C8B-B14F-4D97-AF65-F5344CB8AC3E}">
        <p14:creationId xmlns:p14="http://schemas.microsoft.com/office/powerpoint/2010/main" val="29596235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6F9EA3-7320-C14C-AD9B-6FBE528BCA29}"/>
              </a:ext>
            </a:extLst>
          </p:cNvPr>
          <p:cNvSpPr>
            <a:spLocks noGrp="1"/>
          </p:cNvSpPr>
          <p:nvPr>
            <p:ph type="title"/>
          </p:nvPr>
        </p:nvSpPr>
        <p:spPr/>
        <p:txBody>
          <a:bodyPr>
            <a:normAutofit/>
          </a:bodyPr>
          <a:lstStyle/>
          <a:p>
            <a:r>
              <a:rPr lang="en-US"/>
              <a:t>II. Sexual Harassment in Online Environments</a:t>
            </a:r>
          </a:p>
        </p:txBody>
      </p:sp>
      <p:sp>
        <p:nvSpPr>
          <p:cNvPr id="3" name="Content Placeholder 2">
            <a:extLst>
              <a:ext uri="{FF2B5EF4-FFF2-40B4-BE49-F238E27FC236}">
                <a16:creationId xmlns:a16="http://schemas.microsoft.com/office/drawing/2014/main" id="{C6FF4EA2-6FCC-C043-8F6C-EF007BA08429}"/>
              </a:ext>
            </a:extLst>
          </p:cNvPr>
          <p:cNvSpPr>
            <a:spLocks noGrp="1"/>
          </p:cNvSpPr>
          <p:nvPr>
            <p:ph idx="1"/>
          </p:nvPr>
        </p:nvSpPr>
        <p:spPr/>
        <p:txBody>
          <a:bodyPr>
            <a:noAutofit/>
          </a:bodyPr>
          <a:lstStyle/>
          <a:p>
            <a:r>
              <a:rPr lang="en-US" sz="1800"/>
              <a:t>Our conduct online and through social media can constitute sexual harassment even when it occurs “off the clock”, “off-site”, or even “out of state”.</a:t>
            </a:r>
          </a:p>
          <a:p>
            <a:r>
              <a:rPr lang="en-US" sz="1800"/>
              <a:t>Online sexual harassment includes using e-mail, cell phone texts, internet posting, online comments, blog posts, and social media (such as Facebook, Twitter, LinkedIn, Instagram, YouTube, and Snapchat) to send communications of a sexual nature.  Examples include:  </a:t>
            </a:r>
          </a:p>
          <a:p>
            <a:pPr lvl="1"/>
            <a:r>
              <a:rPr lang="en-US"/>
              <a:t>Flirting and requests or demands to go on a date or have sex</a:t>
            </a:r>
          </a:p>
          <a:p>
            <a:pPr lvl="1"/>
            <a:r>
              <a:rPr lang="en-US"/>
              <a:t>Sending inappropriate pictures or videos including sexually graphic material</a:t>
            </a:r>
          </a:p>
          <a:p>
            <a:pPr lvl="1"/>
            <a:r>
              <a:rPr lang="en-US"/>
              <a:t>Using sexual language or comments including sexually offensive language</a:t>
            </a:r>
          </a:p>
          <a:p>
            <a:pPr lvl="1"/>
            <a:r>
              <a:rPr lang="en-US"/>
              <a:t>Cyber stalking </a:t>
            </a:r>
          </a:p>
        </p:txBody>
      </p:sp>
      <p:sp>
        <p:nvSpPr>
          <p:cNvPr id="4" name="Slide Number Placeholder 3">
            <a:extLst>
              <a:ext uri="{FF2B5EF4-FFF2-40B4-BE49-F238E27FC236}">
                <a16:creationId xmlns:a16="http://schemas.microsoft.com/office/drawing/2014/main" id="{B7DF3F50-5F7A-4911-939E-580A3CAA0E54}"/>
              </a:ext>
            </a:extLst>
          </p:cNvPr>
          <p:cNvSpPr>
            <a:spLocks noGrp="1"/>
          </p:cNvSpPr>
          <p:nvPr>
            <p:ph type="sldNum" sz="quarter" idx="12"/>
          </p:nvPr>
        </p:nvSpPr>
        <p:spPr/>
        <p:txBody>
          <a:bodyPr/>
          <a:lstStyle/>
          <a:p>
            <a:fld id="{C5A665C1-7BA9-CC40-B623-78F7D2DB8FAB}" type="slidenum">
              <a:rPr lang="en-US" smtClean="0"/>
              <a:t>17</a:t>
            </a:fld>
            <a:endParaRPr lang="en-US"/>
          </a:p>
        </p:txBody>
      </p:sp>
    </p:spTree>
    <p:extLst>
      <p:ext uri="{BB962C8B-B14F-4D97-AF65-F5344CB8AC3E}">
        <p14:creationId xmlns:p14="http://schemas.microsoft.com/office/powerpoint/2010/main" val="31360960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DACFA9-D231-CE4E-8A38-11DD97E63BE4}"/>
              </a:ext>
            </a:extLst>
          </p:cNvPr>
          <p:cNvSpPr>
            <a:spLocks noGrp="1"/>
          </p:cNvSpPr>
          <p:nvPr>
            <p:ph type="title"/>
          </p:nvPr>
        </p:nvSpPr>
        <p:spPr/>
        <p:txBody>
          <a:bodyPr/>
          <a:lstStyle/>
          <a:p>
            <a:r>
              <a:rPr lang="en-US"/>
              <a:t>What Information Will Be Covered</a:t>
            </a:r>
          </a:p>
        </p:txBody>
      </p:sp>
      <p:sp>
        <p:nvSpPr>
          <p:cNvPr id="3" name="Content Placeholder 2">
            <a:extLst>
              <a:ext uri="{FF2B5EF4-FFF2-40B4-BE49-F238E27FC236}">
                <a16:creationId xmlns:a16="http://schemas.microsoft.com/office/drawing/2014/main" id="{BB050836-D751-8047-B945-7347FA824F5D}"/>
              </a:ext>
            </a:extLst>
          </p:cNvPr>
          <p:cNvSpPr>
            <a:spLocks noGrp="1"/>
          </p:cNvSpPr>
          <p:nvPr>
            <p:ph idx="1"/>
          </p:nvPr>
        </p:nvSpPr>
        <p:spPr/>
        <p:txBody>
          <a:bodyPr/>
          <a:lstStyle/>
          <a:p>
            <a:pPr marL="514350" lvl="0" indent="-514350">
              <a:buFont typeface="+mj-lt"/>
              <a:buAutoNum type="romanUcPeriod"/>
            </a:pPr>
            <a:r>
              <a:rPr lang="en-US"/>
              <a:t>an </a:t>
            </a:r>
            <a:r>
              <a:rPr lang="en-US" b="1"/>
              <a:t>explanation of sexual harassment </a:t>
            </a:r>
            <a:r>
              <a:rPr lang="en-US"/>
              <a:t>consistent with the Illinois Human Rights Act;</a:t>
            </a:r>
          </a:p>
          <a:p>
            <a:pPr marL="514350" lvl="0" indent="-514350">
              <a:buFont typeface="+mj-lt"/>
              <a:buAutoNum type="romanUcPeriod"/>
            </a:pPr>
            <a:r>
              <a:rPr lang="en-US" b="1"/>
              <a:t>examples of conduct </a:t>
            </a:r>
            <a:r>
              <a:rPr lang="en-US"/>
              <a:t>that may constitute unlawful sexual harassment;</a:t>
            </a:r>
          </a:p>
          <a:p>
            <a:pPr marL="514350" lvl="0" indent="-514350">
              <a:buFont typeface="+mj-lt"/>
              <a:buAutoNum type="romanUcPeriod"/>
            </a:pPr>
            <a:r>
              <a:rPr lang="en-US">
                <a:solidFill>
                  <a:srgbClr val="C00000"/>
                </a:solidFill>
              </a:rPr>
              <a:t>a </a:t>
            </a:r>
            <a:r>
              <a:rPr lang="en-US" b="1">
                <a:solidFill>
                  <a:srgbClr val="C00000"/>
                </a:solidFill>
              </a:rPr>
              <a:t>summary of Federal and State statutory laws </a:t>
            </a:r>
            <a:r>
              <a:rPr lang="en-US">
                <a:solidFill>
                  <a:srgbClr val="C00000"/>
                </a:solidFill>
              </a:rPr>
              <a:t>concerning sexual harassment including remedies available to victims; and</a:t>
            </a:r>
          </a:p>
          <a:p>
            <a:pPr marL="514350" lvl="0" indent="-514350">
              <a:buFont typeface="+mj-lt"/>
              <a:buAutoNum type="romanUcPeriod"/>
            </a:pPr>
            <a:r>
              <a:rPr lang="en-US"/>
              <a:t>a </a:t>
            </a:r>
            <a:r>
              <a:rPr lang="en-US" b="1"/>
              <a:t>summary of employer responsibilities </a:t>
            </a:r>
            <a:r>
              <a:rPr lang="en-US"/>
              <a:t>in the prevention, investigation, and corrective measures of sexual harassment.</a:t>
            </a:r>
          </a:p>
        </p:txBody>
      </p:sp>
      <p:sp>
        <p:nvSpPr>
          <p:cNvPr id="4" name="Slide Number Placeholder 3">
            <a:extLst>
              <a:ext uri="{FF2B5EF4-FFF2-40B4-BE49-F238E27FC236}">
                <a16:creationId xmlns:a16="http://schemas.microsoft.com/office/drawing/2014/main" id="{30CF4B96-F3F5-43B4-8548-DCDD5A0363B6}"/>
              </a:ext>
            </a:extLst>
          </p:cNvPr>
          <p:cNvSpPr>
            <a:spLocks noGrp="1"/>
          </p:cNvSpPr>
          <p:nvPr>
            <p:ph type="sldNum" sz="quarter" idx="12"/>
          </p:nvPr>
        </p:nvSpPr>
        <p:spPr/>
        <p:txBody>
          <a:bodyPr/>
          <a:lstStyle/>
          <a:p>
            <a:fld id="{C5A665C1-7BA9-CC40-B623-78F7D2DB8FAB}" type="slidenum">
              <a:rPr lang="en-US" smtClean="0"/>
              <a:t>18</a:t>
            </a:fld>
            <a:endParaRPr lang="en-US"/>
          </a:p>
        </p:txBody>
      </p:sp>
    </p:spTree>
    <p:extLst>
      <p:ext uri="{BB962C8B-B14F-4D97-AF65-F5344CB8AC3E}">
        <p14:creationId xmlns:p14="http://schemas.microsoft.com/office/powerpoint/2010/main" val="35947969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E9250F-C0F0-744C-A569-FFDFAB57BDE8}"/>
              </a:ext>
            </a:extLst>
          </p:cNvPr>
          <p:cNvSpPr>
            <a:spLocks noGrp="1"/>
          </p:cNvSpPr>
          <p:nvPr>
            <p:ph type="title"/>
          </p:nvPr>
        </p:nvSpPr>
        <p:spPr/>
        <p:txBody>
          <a:bodyPr>
            <a:normAutofit/>
          </a:bodyPr>
          <a:lstStyle/>
          <a:p>
            <a:r>
              <a:rPr lang="en-US"/>
              <a:t>III. What can I do if I experience, witness, or become aware of unwelcome sexual conduct?</a:t>
            </a:r>
          </a:p>
        </p:txBody>
      </p:sp>
      <p:sp>
        <p:nvSpPr>
          <p:cNvPr id="3" name="Content Placeholder 2">
            <a:extLst>
              <a:ext uri="{FF2B5EF4-FFF2-40B4-BE49-F238E27FC236}">
                <a16:creationId xmlns:a16="http://schemas.microsoft.com/office/drawing/2014/main" id="{8B6C3780-E18D-CD42-9BE3-D10213157692}"/>
              </a:ext>
            </a:extLst>
          </p:cNvPr>
          <p:cNvSpPr>
            <a:spLocks noGrp="1"/>
          </p:cNvSpPr>
          <p:nvPr>
            <p:ph idx="1"/>
          </p:nvPr>
        </p:nvSpPr>
        <p:spPr/>
        <p:txBody>
          <a:bodyPr>
            <a:noAutofit/>
          </a:bodyPr>
          <a:lstStyle/>
          <a:p>
            <a:pPr marL="0" indent="0">
              <a:buNone/>
            </a:pPr>
            <a:r>
              <a:rPr lang="en-US" sz="1800" b="1"/>
              <a:t>If you experience, witness or become aware of unwelcome sexual conduct, know that: </a:t>
            </a:r>
          </a:p>
          <a:p>
            <a:pPr marL="342900" indent="-342900">
              <a:buFont typeface="+mj-lt"/>
              <a:buAutoNum type="arabicPeriod"/>
            </a:pPr>
            <a:r>
              <a:rPr lang="en-US" sz="1800"/>
              <a:t>You have the </a:t>
            </a:r>
            <a:r>
              <a:rPr lang="en-US" sz="1800" b="1"/>
              <a:t>right to tell the person to stop</a:t>
            </a:r>
            <a:r>
              <a:rPr lang="en-US" sz="1800"/>
              <a:t>.  The initiating and participating persons must stop the unwelcome behavior upon request.   If they continue the behavior or retaliate against you because you asked them to stop, they can be found to have violated the law by engaging in sexual harassment or retaliation. </a:t>
            </a:r>
          </a:p>
          <a:p>
            <a:pPr marL="342900" indent="-342900">
              <a:buFont typeface="+mj-lt"/>
              <a:buAutoNum type="arabicPeriod"/>
            </a:pPr>
            <a:r>
              <a:rPr lang="en-US" sz="1800"/>
              <a:t>You have the </a:t>
            </a:r>
            <a:r>
              <a:rPr lang="en-US" sz="1800" b="1"/>
              <a:t>right to report the sexual harassment</a:t>
            </a:r>
            <a:r>
              <a:rPr lang="en-US" sz="1800"/>
              <a:t>.  Several reporting options are available.  The option you choose may depend on the nature and severity of the unwelcome conduct of a sexual nature.  Persons who report sexual harassment or participate in investigations are protected from retaliation.  </a:t>
            </a:r>
          </a:p>
        </p:txBody>
      </p:sp>
      <p:sp>
        <p:nvSpPr>
          <p:cNvPr id="4" name="Slide Number Placeholder 3">
            <a:extLst>
              <a:ext uri="{FF2B5EF4-FFF2-40B4-BE49-F238E27FC236}">
                <a16:creationId xmlns:a16="http://schemas.microsoft.com/office/drawing/2014/main" id="{469E27EA-00B8-42F8-92D4-F0EAD6D9B288}"/>
              </a:ext>
            </a:extLst>
          </p:cNvPr>
          <p:cNvSpPr>
            <a:spLocks noGrp="1"/>
          </p:cNvSpPr>
          <p:nvPr>
            <p:ph type="sldNum" sz="quarter" idx="12"/>
          </p:nvPr>
        </p:nvSpPr>
        <p:spPr/>
        <p:txBody>
          <a:bodyPr/>
          <a:lstStyle/>
          <a:p>
            <a:fld id="{C5A665C1-7BA9-CC40-B623-78F7D2DB8FAB}" type="slidenum">
              <a:rPr lang="en-US" smtClean="0"/>
              <a:t>19</a:t>
            </a:fld>
            <a:endParaRPr lang="en-US"/>
          </a:p>
        </p:txBody>
      </p:sp>
    </p:spTree>
    <p:extLst>
      <p:ext uri="{BB962C8B-B14F-4D97-AF65-F5344CB8AC3E}">
        <p14:creationId xmlns:p14="http://schemas.microsoft.com/office/powerpoint/2010/main" val="6992897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F762F3-3FCC-774B-9456-8EE60B65EF3D}"/>
              </a:ext>
            </a:extLst>
          </p:cNvPr>
          <p:cNvSpPr>
            <a:spLocks noGrp="1"/>
          </p:cNvSpPr>
          <p:nvPr>
            <p:ph type="title"/>
          </p:nvPr>
        </p:nvSpPr>
        <p:spPr/>
        <p:txBody>
          <a:bodyPr/>
          <a:lstStyle/>
          <a:p>
            <a:r>
              <a:rPr lang="en-US"/>
              <a:t>Sexual Harassment Is Prohibited in Illinois</a:t>
            </a:r>
          </a:p>
        </p:txBody>
      </p:sp>
      <p:sp>
        <p:nvSpPr>
          <p:cNvPr id="3" name="Content Placeholder 2">
            <a:extLst>
              <a:ext uri="{FF2B5EF4-FFF2-40B4-BE49-F238E27FC236}">
                <a16:creationId xmlns:a16="http://schemas.microsoft.com/office/drawing/2014/main" id="{1AD2F2DF-78B9-6147-9CBD-D6FA0564E09D}"/>
              </a:ext>
            </a:extLst>
          </p:cNvPr>
          <p:cNvSpPr>
            <a:spLocks noGrp="1"/>
          </p:cNvSpPr>
          <p:nvPr>
            <p:ph idx="1"/>
          </p:nvPr>
        </p:nvSpPr>
        <p:spPr/>
        <p:txBody>
          <a:bodyPr>
            <a:normAutofit fontScale="92500" lnSpcReduction="20000"/>
          </a:bodyPr>
          <a:lstStyle/>
          <a:p>
            <a:pPr lvl="0" algn="just"/>
            <a:r>
              <a:rPr lang="en-US" dirty="0"/>
              <a:t>The Illinois Human Rights Act makes it a civil rights violation “[f]or any employer, employee, agent of any employer, employment agency or labor organization to engage in sexual harassment.” 775 ILCS 5/2-102(D).</a:t>
            </a:r>
          </a:p>
          <a:p>
            <a:pPr algn="just"/>
            <a:r>
              <a:rPr lang="en-US" dirty="0"/>
              <a:t>The Illinois General Assembly finds that tolerance of sexual harassment has a detrimental influence in workplaces by creating a hostile environment for employees, reducing productivity, and increasing legal liability.  </a:t>
            </a:r>
          </a:p>
          <a:p>
            <a:pPr algn="just"/>
            <a:r>
              <a:rPr lang="en-US" dirty="0"/>
              <a:t>The State of Illinois encourages employers to adopt and actively implement policies to ensure their workplaces are safe for employees to report concerns about sexual harassment without fear of retaliation, loss of status, or loss of promotional opportunities.</a:t>
            </a:r>
          </a:p>
          <a:p>
            <a:pPr lvl="0"/>
            <a:endParaRPr lang="en-US" dirty="0"/>
          </a:p>
        </p:txBody>
      </p:sp>
      <p:sp>
        <p:nvSpPr>
          <p:cNvPr id="4" name="Slide Number Placeholder 3">
            <a:extLst>
              <a:ext uri="{FF2B5EF4-FFF2-40B4-BE49-F238E27FC236}">
                <a16:creationId xmlns:a16="http://schemas.microsoft.com/office/drawing/2014/main" id="{737CCEDF-EA36-4B97-A04F-DFDADB1E909E}"/>
              </a:ext>
            </a:extLst>
          </p:cNvPr>
          <p:cNvSpPr>
            <a:spLocks noGrp="1"/>
          </p:cNvSpPr>
          <p:nvPr>
            <p:ph type="sldNum" sz="quarter" idx="12"/>
          </p:nvPr>
        </p:nvSpPr>
        <p:spPr/>
        <p:txBody>
          <a:bodyPr/>
          <a:lstStyle/>
          <a:p>
            <a:fld id="{C5A665C1-7BA9-CC40-B623-78F7D2DB8FAB}" type="slidenum">
              <a:rPr lang="en-US" smtClean="0"/>
              <a:t>2</a:t>
            </a:fld>
            <a:endParaRPr lang="en-US"/>
          </a:p>
        </p:txBody>
      </p:sp>
    </p:spTree>
    <p:extLst>
      <p:ext uri="{BB962C8B-B14F-4D97-AF65-F5344CB8AC3E}">
        <p14:creationId xmlns:p14="http://schemas.microsoft.com/office/powerpoint/2010/main" val="37383959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25DC22-A5D4-E349-8988-E98A8E03FDC6}"/>
              </a:ext>
            </a:extLst>
          </p:cNvPr>
          <p:cNvSpPr>
            <a:spLocks noGrp="1"/>
          </p:cNvSpPr>
          <p:nvPr>
            <p:ph type="title"/>
          </p:nvPr>
        </p:nvSpPr>
        <p:spPr/>
        <p:txBody>
          <a:bodyPr/>
          <a:lstStyle/>
          <a:p>
            <a:r>
              <a:rPr lang="en-US"/>
              <a:t>III. Reporting Sexual Harassment – Several Options</a:t>
            </a:r>
          </a:p>
        </p:txBody>
      </p:sp>
      <p:sp>
        <p:nvSpPr>
          <p:cNvPr id="3" name="Content Placeholder 2">
            <a:extLst>
              <a:ext uri="{FF2B5EF4-FFF2-40B4-BE49-F238E27FC236}">
                <a16:creationId xmlns:a16="http://schemas.microsoft.com/office/drawing/2014/main" id="{FC63A44E-1019-9C45-AD2B-55FF14F9B266}"/>
              </a:ext>
            </a:extLst>
          </p:cNvPr>
          <p:cNvSpPr>
            <a:spLocks noGrp="1"/>
          </p:cNvSpPr>
          <p:nvPr>
            <p:ph idx="1"/>
          </p:nvPr>
        </p:nvSpPr>
        <p:spPr/>
        <p:txBody>
          <a:bodyPr/>
          <a:lstStyle/>
          <a:p>
            <a:pPr marL="0" indent="0">
              <a:buNone/>
            </a:pPr>
            <a:r>
              <a:rPr lang="en-US"/>
              <a:t>The choice of how to report an allegation of sexual harassment is a personal one, and these options are not mutually exclusive.  You may pursue one or more of the following reporting options:</a:t>
            </a:r>
          </a:p>
          <a:p>
            <a:pPr marL="800100" lvl="1" indent="-342900">
              <a:buFont typeface="+mj-lt"/>
              <a:buAutoNum type="arabicPeriod"/>
            </a:pPr>
            <a:r>
              <a:rPr lang="en-US" b="1">
                <a:solidFill>
                  <a:srgbClr val="C00000"/>
                </a:solidFill>
              </a:rPr>
              <a:t>Call the State of Illinois Sexual Harassment &amp; Discrimination Helpline </a:t>
            </a:r>
          </a:p>
          <a:p>
            <a:pPr marL="800100" lvl="1" indent="-342900">
              <a:buFont typeface="+mj-lt"/>
              <a:buAutoNum type="arabicPeriod"/>
            </a:pPr>
            <a:r>
              <a:rPr lang="en-US"/>
              <a:t>Report the Incident to Your Employer</a:t>
            </a:r>
          </a:p>
          <a:p>
            <a:pPr marL="800100" lvl="1" indent="-342900">
              <a:buFont typeface="+mj-lt"/>
              <a:buAutoNum type="arabicPeriod"/>
            </a:pPr>
            <a:r>
              <a:rPr lang="en-US"/>
              <a:t>File a Charge with the Illinois Department of Human Rights (IDHR)</a:t>
            </a:r>
          </a:p>
          <a:p>
            <a:pPr marL="800100" lvl="1" indent="-342900">
              <a:buFont typeface="+mj-lt"/>
              <a:buAutoNum type="arabicPeriod"/>
            </a:pPr>
            <a:r>
              <a:rPr lang="en-US"/>
              <a:t>File a Charge with the U.S. Equal Employment Opportunity Commission (EEOC)</a:t>
            </a:r>
          </a:p>
        </p:txBody>
      </p:sp>
      <p:sp>
        <p:nvSpPr>
          <p:cNvPr id="4" name="Slide Number Placeholder 3">
            <a:extLst>
              <a:ext uri="{FF2B5EF4-FFF2-40B4-BE49-F238E27FC236}">
                <a16:creationId xmlns:a16="http://schemas.microsoft.com/office/drawing/2014/main" id="{3C02691D-97D0-479E-B454-452F4F9C71E9}"/>
              </a:ext>
            </a:extLst>
          </p:cNvPr>
          <p:cNvSpPr>
            <a:spLocks noGrp="1"/>
          </p:cNvSpPr>
          <p:nvPr>
            <p:ph type="sldNum" sz="quarter" idx="12"/>
          </p:nvPr>
        </p:nvSpPr>
        <p:spPr/>
        <p:txBody>
          <a:bodyPr/>
          <a:lstStyle/>
          <a:p>
            <a:fld id="{C5A665C1-7BA9-CC40-B623-78F7D2DB8FAB}" type="slidenum">
              <a:rPr lang="en-US" smtClean="0"/>
              <a:t>20</a:t>
            </a:fld>
            <a:endParaRPr lang="en-US"/>
          </a:p>
        </p:txBody>
      </p:sp>
    </p:spTree>
    <p:extLst>
      <p:ext uri="{BB962C8B-B14F-4D97-AF65-F5344CB8AC3E}">
        <p14:creationId xmlns:p14="http://schemas.microsoft.com/office/powerpoint/2010/main" val="1979687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7CE4F-8124-1A47-A7FA-9B7630ECD0A9}"/>
              </a:ext>
            </a:extLst>
          </p:cNvPr>
          <p:cNvSpPr>
            <a:spLocks noGrp="1"/>
          </p:cNvSpPr>
          <p:nvPr>
            <p:ph type="title"/>
          </p:nvPr>
        </p:nvSpPr>
        <p:spPr/>
        <p:txBody>
          <a:bodyPr>
            <a:normAutofit/>
          </a:bodyPr>
          <a:lstStyle/>
          <a:p>
            <a:r>
              <a:rPr lang="en-US"/>
              <a:t>III. Call the State of Illinois Sexual Harassment and Discrimination Helpline</a:t>
            </a:r>
          </a:p>
        </p:txBody>
      </p:sp>
      <p:sp>
        <p:nvSpPr>
          <p:cNvPr id="3" name="Content Placeholder 2">
            <a:extLst>
              <a:ext uri="{FF2B5EF4-FFF2-40B4-BE49-F238E27FC236}">
                <a16:creationId xmlns:a16="http://schemas.microsoft.com/office/drawing/2014/main" id="{E558FC30-011B-EF46-AC21-BC95D10F95A3}"/>
              </a:ext>
            </a:extLst>
          </p:cNvPr>
          <p:cNvSpPr>
            <a:spLocks noGrp="1"/>
          </p:cNvSpPr>
          <p:nvPr>
            <p:ph idx="1"/>
          </p:nvPr>
        </p:nvSpPr>
        <p:spPr/>
        <p:txBody>
          <a:bodyPr>
            <a:noAutofit/>
          </a:bodyPr>
          <a:lstStyle/>
          <a:p>
            <a:pPr marL="0" indent="0">
              <a:buNone/>
            </a:pPr>
            <a:r>
              <a:rPr lang="en-US" sz="1800"/>
              <a:t>If you or someone you know has experienced or witnessed unwelcome conduct of a sexual nature in the workplace, please call the </a:t>
            </a:r>
            <a:r>
              <a:rPr lang="en-US" sz="1800" i="1"/>
              <a:t>State of Illinois Sexual Harassment and Discrimination Helpline</a:t>
            </a:r>
            <a:r>
              <a:rPr lang="en-US" sz="1800"/>
              <a:t> for assistance.  Calls are confidential and can be made anonymously.</a:t>
            </a:r>
          </a:p>
          <a:p>
            <a:pPr marL="0" indent="0" algn="ctr">
              <a:buNone/>
            </a:pPr>
            <a:r>
              <a:rPr lang="en-US" b="1">
                <a:solidFill>
                  <a:schemeClr val="accent5"/>
                </a:solidFill>
              </a:rPr>
              <a:t>Call:  1-877-236-7703</a:t>
            </a:r>
          </a:p>
          <a:p>
            <a:pPr marL="0" indent="0" algn="ctr">
              <a:buNone/>
            </a:pPr>
            <a:r>
              <a:rPr lang="en-US" b="1">
                <a:solidFill>
                  <a:schemeClr val="accent5"/>
                </a:solidFill>
              </a:rPr>
              <a:t>Visit  </a:t>
            </a:r>
            <a:r>
              <a:rPr lang="en-US">
                <a:solidFill>
                  <a:schemeClr val="accent5"/>
                </a:solidFill>
                <a:hlinkClick r:id="rId3">
                  <a:extLst>
                    <a:ext uri="{A12FA001-AC4F-418D-AE19-62706E023703}">
                      <ahyp:hlinkClr xmlns:ahyp="http://schemas.microsoft.com/office/drawing/2018/hyperlinkcolor" val="tx"/>
                    </a:ext>
                  </a:extLst>
                </a:hlinkClick>
              </a:rPr>
              <a:t>www.Illinois.gov/SexualHarassment</a:t>
            </a:r>
            <a:endParaRPr lang="en-US">
              <a:solidFill>
                <a:schemeClr val="accent5"/>
              </a:solidFill>
            </a:endParaRPr>
          </a:p>
          <a:p>
            <a:pPr marL="0" indent="0">
              <a:buNone/>
            </a:pPr>
            <a:r>
              <a:rPr lang="en-US"/>
              <a:t>Helpline representatives can help callers navigate their numerous reporting options and share additional information related to counseling, legal assistance, and frequently asked questions. </a:t>
            </a:r>
          </a:p>
          <a:p>
            <a:pPr marL="0" indent="0" algn="ctr">
              <a:buNone/>
            </a:pPr>
            <a:endParaRPr lang="en-US">
              <a:solidFill>
                <a:schemeClr val="accent5"/>
              </a:solidFill>
            </a:endParaRPr>
          </a:p>
        </p:txBody>
      </p:sp>
      <p:sp>
        <p:nvSpPr>
          <p:cNvPr id="4" name="Slide Number Placeholder 3">
            <a:extLst>
              <a:ext uri="{FF2B5EF4-FFF2-40B4-BE49-F238E27FC236}">
                <a16:creationId xmlns:a16="http://schemas.microsoft.com/office/drawing/2014/main" id="{9F6B203E-99DA-455F-8A83-5979766864D1}"/>
              </a:ext>
            </a:extLst>
          </p:cNvPr>
          <p:cNvSpPr>
            <a:spLocks noGrp="1"/>
          </p:cNvSpPr>
          <p:nvPr>
            <p:ph type="sldNum" sz="quarter" idx="12"/>
          </p:nvPr>
        </p:nvSpPr>
        <p:spPr/>
        <p:txBody>
          <a:bodyPr/>
          <a:lstStyle/>
          <a:p>
            <a:fld id="{C5A665C1-7BA9-CC40-B623-78F7D2DB8FAB}" type="slidenum">
              <a:rPr lang="en-US" smtClean="0"/>
              <a:t>21</a:t>
            </a:fld>
            <a:endParaRPr lang="en-US"/>
          </a:p>
        </p:txBody>
      </p:sp>
    </p:spTree>
    <p:extLst>
      <p:ext uri="{BB962C8B-B14F-4D97-AF65-F5344CB8AC3E}">
        <p14:creationId xmlns:p14="http://schemas.microsoft.com/office/powerpoint/2010/main" val="40657562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25DC22-A5D4-E349-8988-E98A8E03FDC6}"/>
              </a:ext>
            </a:extLst>
          </p:cNvPr>
          <p:cNvSpPr>
            <a:spLocks noGrp="1"/>
          </p:cNvSpPr>
          <p:nvPr>
            <p:ph type="title"/>
          </p:nvPr>
        </p:nvSpPr>
        <p:spPr/>
        <p:txBody>
          <a:bodyPr/>
          <a:lstStyle/>
          <a:p>
            <a:r>
              <a:rPr lang="en-US"/>
              <a:t>III. Reporting Sexual Harassment – Several Options</a:t>
            </a:r>
          </a:p>
        </p:txBody>
      </p:sp>
      <p:sp>
        <p:nvSpPr>
          <p:cNvPr id="3" name="Content Placeholder 2">
            <a:extLst>
              <a:ext uri="{FF2B5EF4-FFF2-40B4-BE49-F238E27FC236}">
                <a16:creationId xmlns:a16="http://schemas.microsoft.com/office/drawing/2014/main" id="{FC63A44E-1019-9C45-AD2B-55FF14F9B266}"/>
              </a:ext>
            </a:extLst>
          </p:cNvPr>
          <p:cNvSpPr>
            <a:spLocks noGrp="1"/>
          </p:cNvSpPr>
          <p:nvPr>
            <p:ph idx="1"/>
          </p:nvPr>
        </p:nvSpPr>
        <p:spPr/>
        <p:txBody>
          <a:bodyPr/>
          <a:lstStyle/>
          <a:p>
            <a:pPr marL="0" indent="0">
              <a:buNone/>
            </a:pPr>
            <a:r>
              <a:rPr lang="en-US"/>
              <a:t>The choice of how to report an allegation of sexual harassment is a personal one, and these options are not mutually exclusive.  You may pursue one or more of the following reporting options:</a:t>
            </a:r>
          </a:p>
          <a:p>
            <a:pPr marL="800100" lvl="1" indent="-342900">
              <a:buFont typeface="+mj-lt"/>
              <a:buAutoNum type="arabicPeriod"/>
            </a:pPr>
            <a:r>
              <a:rPr lang="en-US"/>
              <a:t>Call the State of Illinois Sexual Harassment &amp; Discrimination Helpline </a:t>
            </a:r>
          </a:p>
          <a:p>
            <a:pPr marL="800100" lvl="1" indent="-342900">
              <a:buFont typeface="+mj-lt"/>
              <a:buAutoNum type="arabicPeriod"/>
            </a:pPr>
            <a:r>
              <a:rPr lang="en-US" b="1">
                <a:solidFill>
                  <a:srgbClr val="C00000"/>
                </a:solidFill>
              </a:rPr>
              <a:t>Report the Incident to Your Employer</a:t>
            </a:r>
          </a:p>
          <a:p>
            <a:pPr marL="800100" lvl="1" indent="-342900">
              <a:buFont typeface="+mj-lt"/>
              <a:buAutoNum type="arabicPeriod"/>
            </a:pPr>
            <a:r>
              <a:rPr lang="en-US"/>
              <a:t>File a Charge with the Illinois Department of Human Rights (IDHR)</a:t>
            </a:r>
          </a:p>
          <a:p>
            <a:pPr marL="800100" lvl="1" indent="-342900">
              <a:buFont typeface="+mj-lt"/>
              <a:buAutoNum type="arabicPeriod"/>
            </a:pPr>
            <a:r>
              <a:rPr lang="en-US"/>
              <a:t>File a Charge with the U.S. Equal Employment Opportunity Commission (EEOC)</a:t>
            </a:r>
          </a:p>
        </p:txBody>
      </p:sp>
      <p:sp>
        <p:nvSpPr>
          <p:cNvPr id="4" name="Slide Number Placeholder 3">
            <a:extLst>
              <a:ext uri="{FF2B5EF4-FFF2-40B4-BE49-F238E27FC236}">
                <a16:creationId xmlns:a16="http://schemas.microsoft.com/office/drawing/2014/main" id="{45FF9D25-FE8D-4378-85A5-2535B4246F15}"/>
              </a:ext>
            </a:extLst>
          </p:cNvPr>
          <p:cNvSpPr>
            <a:spLocks noGrp="1"/>
          </p:cNvSpPr>
          <p:nvPr>
            <p:ph type="sldNum" sz="quarter" idx="12"/>
          </p:nvPr>
        </p:nvSpPr>
        <p:spPr/>
        <p:txBody>
          <a:bodyPr/>
          <a:lstStyle/>
          <a:p>
            <a:fld id="{C5A665C1-7BA9-CC40-B623-78F7D2DB8FAB}" type="slidenum">
              <a:rPr lang="en-US" smtClean="0"/>
              <a:t>22</a:t>
            </a:fld>
            <a:endParaRPr lang="en-US"/>
          </a:p>
        </p:txBody>
      </p:sp>
    </p:spTree>
    <p:extLst>
      <p:ext uri="{BB962C8B-B14F-4D97-AF65-F5344CB8AC3E}">
        <p14:creationId xmlns:p14="http://schemas.microsoft.com/office/powerpoint/2010/main" val="26867501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3F2C72-9D48-4942-ADB0-4FE5C6D7D2B1}"/>
              </a:ext>
            </a:extLst>
          </p:cNvPr>
          <p:cNvSpPr>
            <a:spLocks noGrp="1"/>
          </p:cNvSpPr>
          <p:nvPr>
            <p:ph type="title"/>
          </p:nvPr>
        </p:nvSpPr>
        <p:spPr/>
        <p:txBody>
          <a:bodyPr>
            <a:normAutofit/>
          </a:bodyPr>
          <a:lstStyle/>
          <a:p>
            <a:r>
              <a:rPr lang="en-US"/>
              <a:t>III. Reporting Sexual Harassment to an Employer</a:t>
            </a:r>
          </a:p>
        </p:txBody>
      </p:sp>
      <p:sp>
        <p:nvSpPr>
          <p:cNvPr id="3" name="Content Placeholder 2">
            <a:extLst>
              <a:ext uri="{FF2B5EF4-FFF2-40B4-BE49-F238E27FC236}">
                <a16:creationId xmlns:a16="http://schemas.microsoft.com/office/drawing/2014/main" id="{8F6F2EF3-8212-AA4E-88AB-919DF93D5F22}"/>
              </a:ext>
            </a:extLst>
          </p:cNvPr>
          <p:cNvSpPr>
            <a:spLocks noGrp="1"/>
          </p:cNvSpPr>
          <p:nvPr>
            <p:ph idx="1"/>
          </p:nvPr>
        </p:nvSpPr>
        <p:spPr/>
        <p:txBody>
          <a:bodyPr>
            <a:normAutofit fontScale="85000" lnSpcReduction="10000"/>
          </a:bodyPr>
          <a:lstStyle/>
          <a:p>
            <a:pPr marL="0" indent="0">
              <a:buNone/>
            </a:pPr>
            <a:r>
              <a:rPr lang="en-US" b="1"/>
              <a:t>Report the incident to one or more of the following employer representatives:</a:t>
            </a:r>
          </a:p>
          <a:p>
            <a:pPr marL="457200" indent="-457200">
              <a:buFont typeface="+mj-lt"/>
              <a:buAutoNum type="arabicPeriod"/>
            </a:pPr>
            <a:r>
              <a:rPr lang="en-US" b="1"/>
              <a:t>Your Supervisor</a:t>
            </a:r>
            <a:r>
              <a:rPr lang="en-US"/>
              <a:t> or any member of management you trust.  Supervisors and members of management are responsible for knowing the employer’s internal complaint investigation and resolution process.  Supervisors can help effect immediate positive change.</a:t>
            </a:r>
          </a:p>
          <a:p>
            <a:pPr marL="457200" indent="-457200">
              <a:buFont typeface="+mj-lt"/>
              <a:buAutoNum type="arabicPeriod"/>
            </a:pPr>
            <a:r>
              <a:rPr lang="en-US" b="1"/>
              <a:t>Human Resources Officers </a:t>
            </a:r>
            <a:r>
              <a:rPr lang="en-US"/>
              <a:t>can work with management to investigate and resolve sexual harassment complaints.  This option may be preferred, if the perpetrator of the sexual harassment is a supervisor or manager. </a:t>
            </a:r>
          </a:p>
          <a:p>
            <a:pPr marL="457200" indent="-457200">
              <a:buFont typeface="+mj-lt"/>
              <a:buAutoNum type="arabicPeriod"/>
            </a:pPr>
            <a:r>
              <a:rPr lang="en-US" b="1"/>
              <a:t>Designated Sexual Harassment Reporting Officers </a:t>
            </a:r>
            <a:r>
              <a:rPr lang="en-US"/>
              <a:t>are often established by employers to specifically receive and investigate sexual harassment complaints.   Consult your employer’s sexual harassment policy for specific reporting contact information.</a:t>
            </a:r>
          </a:p>
        </p:txBody>
      </p:sp>
      <p:sp>
        <p:nvSpPr>
          <p:cNvPr id="4" name="Slide Number Placeholder 3">
            <a:extLst>
              <a:ext uri="{FF2B5EF4-FFF2-40B4-BE49-F238E27FC236}">
                <a16:creationId xmlns:a16="http://schemas.microsoft.com/office/drawing/2014/main" id="{675378CC-D6F5-4B7F-B48A-46DC8E582283}"/>
              </a:ext>
            </a:extLst>
          </p:cNvPr>
          <p:cNvSpPr>
            <a:spLocks noGrp="1"/>
          </p:cNvSpPr>
          <p:nvPr>
            <p:ph type="sldNum" sz="quarter" idx="12"/>
          </p:nvPr>
        </p:nvSpPr>
        <p:spPr/>
        <p:txBody>
          <a:bodyPr/>
          <a:lstStyle/>
          <a:p>
            <a:fld id="{C5A665C1-7BA9-CC40-B623-78F7D2DB8FAB}" type="slidenum">
              <a:rPr lang="en-US" smtClean="0"/>
              <a:t>23</a:t>
            </a:fld>
            <a:endParaRPr lang="en-US"/>
          </a:p>
        </p:txBody>
      </p:sp>
    </p:spTree>
    <p:extLst>
      <p:ext uri="{BB962C8B-B14F-4D97-AF65-F5344CB8AC3E}">
        <p14:creationId xmlns:p14="http://schemas.microsoft.com/office/powerpoint/2010/main" val="19036856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25DC22-A5D4-E349-8988-E98A8E03FDC6}"/>
              </a:ext>
            </a:extLst>
          </p:cNvPr>
          <p:cNvSpPr>
            <a:spLocks noGrp="1"/>
          </p:cNvSpPr>
          <p:nvPr>
            <p:ph type="title"/>
          </p:nvPr>
        </p:nvSpPr>
        <p:spPr/>
        <p:txBody>
          <a:bodyPr/>
          <a:lstStyle/>
          <a:p>
            <a:r>
              <a:rPr lang="en-US"/>
              <a:t>III. Reporting Sexual Harassment – Several Options</a:t>
            </a:r>
          </a:p>
        </p:txBody>
      </p:sp>
      <p:sp>
        <p:nvSpPr>
          <p:cNvPr id="3" name="Content Placeholder 2">
            <a:extLst>
              <a:ext uri="{FF2B5EF4-FFF2-40B4-BE49-F238E27FC236}">
                <a16:creationId xmlns:a16="http://schemas.microsoft.com/office/drawing/2014/main" id="{FC63A44E-1019-9C45-AD2B-55FF14F9B266}"/>
              </a:ext>
            </a:extLst>
          </p:cNvPr>
          <p:cNvSpPr>
            <a:spLocks noGrp="1"/>
          </p:cNvSpPr>
          <p:nvPr>
            <p:ph idx="1"/>
          </p:nvPr>
        </p:nvSpPr>
        <p:spPr/>
        <p:txBody>
          <a:bodyPr/>
          <a:lstStyle/>
          <a:p>
            <a:pPr marL="0" indent="0">
              <a:buNone/>
            </a:pPr>
            <a:r>
              <a:rPr lang="en-US"/>
              <a:t>The choice of how to report an allegation of sexual harassment is a personal one, and these options are not mutually exclusive.  You may pursue one or more of the following reporting options:</a:t>
            </a:r>
          </a:p>
          <a:p>
            <a:pPr marL="800100" lvl="1" indent="-342900">
              <a:buFont typeface="+mj-lt"/>
              <a:buAutoNum type="arabicPeriod"/>
            </a:pPr>
            <a:r>
              <a:rPr lang="en-US"/>
              <a:t>Call the State of Illinois Sexual Harassment &amp; Discrimination Helpline </a:t>
            </a:r>
          </a:p>
          <a:p>
            <a:pPr marL="800100" lvl="1" indent="-342900">
              <a:buFont typeface="+mj-lt"/>
              <a:buAutoNum type="arabicPeriod"/>
            </a:pPr>
            <a:r>
              <a:rPr lang="en-US"/>
              <a:t>Report the Incident to Your Employer</a:t>
            </a:r>
          </a:p>
          <a:p>
            <a:pPr marL="800100" lvl="1" indent="-342900">
              <a:buFont typeface="+mj-lt"/>
              <a:buAutoNum type="arabicPeriod"/>
            </a:pPr>
            <a:r>
              <a:rPr lang="en-US" b="1">
                <a:solidFill>
                  <a:srgbClr val="C00000"/>
                </a:solidFill>
              </a:rPr>
              <a:t>File a Charge with the Illinois Department of Human Rights (IDHR)</a:t>
            </a:r>
          </a:p>
          <a:p>
            <a:pPr marL="800100" lvl="1" indent="-342900">
              <a:buFont typeface="+mj-lt"/>
              <a:buAutoNum type="arabicPeriod"/>
            </a:pPr>
            <a:r>
              <a:rPr lang="en-US"/>
              <a:t>File a Charge with the U.S. Equal Employment Opportunity Commission (EEOC)</a:t>
            </a:r>
          </a:p>
        </p:txBody>
      </p:sp>
      <p:sp>
        <p:nvSpPr>
          <p:cNvPr id="4" name="Slide Number Placeholder 3">
            <a:extLst>
              <a:ext uri="{FF2B5EF4-FFF2-40B4-BE49-F238E27FC236}">
                <a16:creationId xmlns:a16="http://schemas.microsoft.com/office/drawing/2014/main" id="{444CC5F2-4619-4109-856B-7041F9BA7FE9}"/>
              </a:ext>
            </a:extLst>
          </p:cNvPr>
          <p:cNvSpPr>
            <a:spLocks noGrp="1"/>
          </p:cNvSpPr>
          <p:nvPr>
            <p:ph type="sldNum" sz="quarter" idx="12"/>
          </p:nvPr>
        </p:nvSpPr>
        <p:spPr/>
        <p:txBody>
          <a:bodyPr/>
          <a:lstStyle/>
          <a:p>
            <a:fld id="{C5A665C1-7BA9-CC40-B623-78F7D2DB8FAB}" type="slidenum">
              <a:rPr lang="en-US" smtClean="0"/>
              <a:t>24</a:t>
            </a:fld>
            <a:endParaRPr lang="en-US"/>
          </a:p>
        </p:txBody>
      </p:sp>
    </p:spTree>
    <p:extLst>
      <p:ext uri="{BB962C8B-B14F-4D97-AF65-F5344CB8AC3E}">
        <p14:creationId xmlns:p14="http://schemas.microsoft.com/office/powerpoint/2010/main" val="36752903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5ACFE8-5CE3-0748-9870-122619054D6E}"/>
              </a:ext>
            </a:extLst>
          </p:cNvPr>
          <p:cNvSpPr>
            <a:spLocks noGrp="1"/>
          </p:cNvSpPr>
          <p:nvPr>
            <p:ph type="title"/>
          </p:nvPr>
        </p:nvSpPr>
        <p:spPr/>
        <p:txBody>
          <a:bodyPr>
            <a:normAutofit/>
          </a:bodyPr>
          <a:lstStyle/>
          <a:p>
            <a:r>
              <a:rPr lang="en-US"/>
              <a:t>III. Reporting Sexual Harassment to the </a:t>
            </a:r>
            <a:br>
              <a:rPr lang="en-US"/>
            </a:br>
            <a:r>
              <a:rPr lang="en-US"/>
              <a:t>Illinois Department of Human Rights (IDHR)</a:t>
            </a:r>
          </a:p>
        </p:txBody>
      </p:sp>
      <p:sp>
        <p:nvSpPr>
          <p:cNvPr id="3" name="Content Placeholder 2">
            <a:extLst>
              <a:ext uri="{FF2B5EF4-FFF2-40B4-BE49-F238E27FC236}">
                <a16:creationId xmlns:a16="http://schemas.microsoft.com/office/drawing/2014/main" id="{C002C891-6706-9246-A639-0FBD068D53E7}"/>
              </a:ext>
            </a:extLst>
          </p:cNvPr>
          <p:cNvSpPr>
            <a:spLocks noGrp="1"/>
          </p:cNvSpPr>
          <p:nvPr>
            <p:ph idx="1"/>
          </p:nvPr>
        </p:nvSpPr>
        <p:spPr/>
        <p:txBody>
          <a:bodyPr>
            <a:normAutofit/>
          </a:bodyPr>
          <a:lstStyle/>
          <a:p>
            <a:pPr marL="0" indent="0">
              <a:buNone/>
            </a:pPr>
            <a:r>
              <a:rPr lang="en-US"/>
              <a:t>The Illinois Department of Human Rights (IDHR) is a state agency responsible for enforcing the Illinois Human Rights Act, the state law which makes it illegal to engage in sexual harassment or retaliation. </a:t>
            </a:r>
            <a:endParaRPr lang="en-US" sz="2200"/>
          </a:p>
          <a:p>
            <a:r>
              <a:rPr lang="en-US"/>
              <a:t>Complainants (victims of sexual harassment) may file a charge at any time within 300 days of the incident(s).</a:t>
            </a:r>
          </a:p>
          <a:p>
            <a:r>
              <a:rPr lang="en-US"/>
              <a:t>IDHR has jurisdiction (authority) to investigate employers who have 1 or more employees.</a:t>
            </a:r>
          </a:p>
          <a:p>
            <a:r>
              <a:rPr lang="en-US"/>
              <a:t>To start the process, submit a Complainant Information Sheet to IDHR.</a:t>
            </a:r>
          </a:p>
        </p:txBody>
      </p:sp>
      <p:sp>
        <p:nvSpPr>
          <p:cNvPr id="4" name="Slide Number Placeholder 3">
            <a:extLst>
              <a:ext uri="{FF2B5EF4-FFF2-40B4-BE49-F238E27FC236}">
                <a16:creationId xmlns:a16="http://schemas.microsoft.com/office/drawing/2014/main" id="{1848438D-0270-4A1D-9245-5EA8EF73F2B5}"/>
              </a:ext>
            </a:extLst>
          </p:cNvPr>
          <p:cNvSpPr>
            <a:spLocks noGrp="1"/>
          </p:cNvSpPr>
          <p:nvPr>
            <p:ph type="sldNum" sz="quarter" idx="12"/>
          </p:nvPr>
        </p:nvSpPr>
        <p:spPr/>
        <p:txBody>
          <a:bodyPr/>
          <a:lstStyle/>
          <a:p>
            <a:fld id="{C5A665C1-7BA9-CC40-B623-78F7D2DB8FAB}" type="slidenum">
              <a:rPr lang="en-US" smtClean="0"/>
              <a:t>25</a:t>
            </a:fld>
            <a:endParaRPr lang="en-US"/>
          </a:p>
        </p:txBody>
      </p:sp>
    </p:spTree>
    <p:extLst>
      <p:ext uri="{BB962C8B-B14F-4D97-AF65-F5344CB8AC3E}">
        <p14:creationId xmlns:p14="http://schemas.microsoft.com/office/powerpoint/2010/main" val="19714736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5ACFE8-5CE3-0748-9870-122619054D6E}"/>
              </a:ext>
            </a:extLst>
          </p:cNvPr>
          <p:cNvSpPr>
            <a:spLocks noGrp="1"/>
          </p:cNvSpPr>
          <p:nvPr>
            <p:ph type="title"/>
          </p:nvPr>
        </p:nvSpPr>
        <p:spPr/>
        <p:txBody>
          <a:bodyPr>
            <a:normAutofit/>
          </a:bodyPr>
          <a:lstStyle/>
          <a:p>
            <a:r>
              <a:rPr lang="en-US"/>
              <a:t>III. Remedies Available Under The Illinois Human Rights Act </a:t>
            </a:r>
          </a:p>
        </p:txBody>
      </p:sp>
      <p:sp>
        <p:nvSpPr>
          <p:cNvPr id="3" name="Content Placeholder 2">
            <a:extLst>
              <a:ext uri="{FF2B5EF4-FFF2-40B4-BE49-F238E27FC236}">
                <a16:creationId xmlns:a16="http://schemas.microsoft.com/office/drawing/2014/main" id="{C002C891-6706-9246-A639-0FBD068D53E7}"/>
              </a:ext>
            </a:extLst>
          </p:cNvPr>
          <p:cNvSpPr>
            <a:spLocks noGrp="1"/>
          </p:cNvSpPr>
          <p:nvPr>
            <p:ph idx="1"/>
          </p:nvPr>
        </p:nvSpPr>
        <p:spPr/>
        <p:txBody>
          <a:bodyPr>
            <a:noAutofit/>
          </a:bodyPr>
          <a:lstStyle/>
          <a:p>
            <a:r>
              <a:rPr lang="en-US" sz="1900" b="1"/>
              <a:t>After IDHR completes its investigation, the Complainant (the employee):</a:t>
            </a:r>
          </a:p>
          <a:p>
            <a:pPr marL="800100" lvl="1" indent="-342900">
              <a:buFont typeface="+mj-lt"/>
              <a:buAutoNum type="arabicPeriod"/>
            </a:pPr>
            <a:r>
              <a:rPr lang="en-US" sz="1900"/>
              <a:t>May file a lawsuit in civil court, or</a:t>
            </a:r>
          </a:p>
          <a:p>
            <a:pPr marL="800100" lvl="1" indent="-342900">
              <a:buFont typeface="+mj-lt"/>
              <a:buAutoNum type="arabicPeriod"/>
            </a:pPr>
            <a:r>
              <a:rPr lang="en-US" sz="1900"/>
              <a:t>May file a complaint with the Illinois Human Rights Commission (HRC) if IDHR found “substantial evidence” of a violation.   </a:t>
            </a:r>
          </a:p>
          <a:p>
            <a:r>
              <a:rPr lang="en-US" sz="1900"/>
              <a:t>Complainants who prevail in the HRC or Court may receive an </a:t>
            </a:r>
            <a:r>
              <a:rPr lang="en-US" sz="1900" b="1"/>
              <a:t>order awarding remedies </a:t>
            </a:r>
            <a:r>
              <a:rPr lang="en-US" sz="1900"/>
              <a:t>allowed by the Illinois Human Rights Act to make the Complainant “whole.” </a:t>
            </a:r>
          </a:p>
          <a:p>
            <a:r>
              <a:rPr lang="en-US" sz="1900" b="1"/>
              <a:t>Remedies</a:t>
            </a:r>
            <a:r>
              <a:rPr lang="en-US" sz="1900"/>
              <a:t> may include: back pay, lost benefits, clearing of a personnel file, damages, hiring, promotion, reinstatement, front pay where reinstatement is not possible, and attorney’s fees and costs.</a:t>
            </a:r>
          </a:p>
        </p:txBody>
      </p:sp>
      <p:sp>
        <p:nvSpPr>
          <p:cNvPr id="4" name="Slide Number Placeholder 3">
            <a:extLst>
              <a:ext uri="{FF2B5EF4-FFF2-40B4-BE49-F238E27FC236}">
                <a16:creationId xmlns:a16="http://schemas.microsoft.com/office/drawing/2014/main" id="{713980EE-F259-48FE-A83C-D213A9026B15}"/>
              </a:ext>
            </a:extLst>
          </p:cNvPr>
          <p:cNvSpPr>
            <a:spLocks noGrp="1"/>
          </p:cNvSpPr>
          <p:nvPr>
            <p:ph type="sldNum" sz="quarter" idx="12"/>
          </p:nvPr>
        </p:nvSpPr>
        <p:spPr/>
        <p:txBody>
          <a:bodyPr/>
          <a:lstStyle/>
          <a:p>
            <a:fld id="{C5A665C1-7BA9-CC40-B623-78F7D2DB8FAB}" type="slidenum">
              <a:rPr lang="en-US" smtClean="0"/>
              <a:t>26</a:t>
            </a:fld>
            <a:endParaRPr lang="en-US"/>
          </a:p>
        </p:txBody>
      </p:sp>
    </p:spTree>
    <p:extLst>
      <p:ext uri="{BB962C8B-B14F-4D97-AF65-F5344CB8AC3E}">
        <p14:creationId xmlns:p14="http://schemas.microsoft.com/office/powerpoint/2010/main" val="41300041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E07EA7-BBDD-C94A-B0C0-DA43B596A6B6}"/>
              </a:ext>
            </a:extLst>
          </p:cNvPr>
          <p:cNvSpPr>
            <a:spLocks noGrp="1"/>
          </p:cNvSpPr>
          <p:nvPr>
            <p:ph type="title"/>
          </p:nvPr>
        </p:nvSpPr>
        <p:spPr/>
        <p:txBody>
          <a:bodyPr>
            <a:normAutofit/>
          </a:bodyPr>
          <a:lstStyle/>
          <a:p>
            <a:r>
              <a:rPr lang="en-US"/>
              <a:t>III. Reporting Sexual Harassment to the IDHR</a:t>
            </a:r>
            <a:br>
              <a:rPr lang="en-US"/>
            </a:br>
            <a:r>
              <a:rPr lang="en-US"/>
              <a:t>(Contact Information)</a:t>
            </a:r>
          </a:p>
        </p:txBody>
      </p:sp>
      <p:sp>
        <p:nvSpPr>
          <p:cNvPr id="3" name="Content Placeholder 2">
            <a:extLst>
              <a:ext uri="{FF2B5EF4-FFF2-40B4-BE49-F238E27FC236}">
                <a16:creationId xmlns:a16="http://schemas.microsoft.com/office/drawing/2014/main" id="{DE60CD1B-32E1-104F-9D6E-440D26C3D8EC}"/>
              </a:ext>
            </a:extLst>
          </p:cNvPr>
          <p:cNvSpPr>
            <a:spLocks noGrp="1"/>
          </p:cNvSpPr>
          <p:nvPr>
            <p:ph idx="1"/>
          </p:nvPr>
        </p:nvSpPr>
        <p:spPr/>
        <p:txBody>
          <a:bodyPr>
            <a:noAutofit/>
          </a:bodyPr>
          <a:lstStyle/>
          <a:p>
            <a:pPr marL="0" indent="0">
              <a:buNone/>
            </a:pPr>
            <a:r>
              <a:rPr lang="en-US" sz="1800" b="1"/>
              <a:t>To file a charge, call IDHR or visit them online:</a:t>
            </a:r>
          </a:p>
          <a:p>
            <a:pPr marL="0" indent="0" algn="ctr">
              <a:buNone/>
            </a:pPr>
            <a:r>
              <a:rPr lang="en-US" b="1"/>
              <a:t> </a:t>
            </a:r>
            <a:r>
              <a:rPr lang="en-US" b="1">
                <a:solidFill>
                  <a:schemeClr val="accent5"/>
                </a:solidFill>
              </a:rPr>
              <a:t>1-800-662-3942 | </a:t>
            </a:r>
            <a:r>
              <a:rPr lang="en-US" b="1" u="sng">
                <a:solidFill>
                  <a:schemeClr val="accent5"/>
                </a:solidFill>
                <a:hlinkClick r:id="rId3"/>
              </a:rPr>
              <a:t>www.ILLINOIS.GOV/DHR</a:t>
            </a:r>
            <a:endParaRPr lang="en-US" b="1" u="sng">
              <a:solidFill>
                <a:schemeClr val="accent5"/>
              </a:solidFill>
            </a:endParaRPr>
          </a:p>
          <a:p>
            <a:pPr marL="0" indent="0" algn="ctr">
              <a:buNone/>
            </a:pPr>
            <a:endParaRPr lang="en-US" sz="1800" b="1" u="sng"/>
          </a:p>
          <a:p>
            <a:pPr marL="0" indent="0" algn="ctr">
              <a:buNone/>
            </a:pPr>
            <a:r>
              <a:rPr lang="en-US" sz="1800" b="1" u="sng"/>
              <a:t>IDHR Offices Locations:</a:t>
            </a:r>
            <a:endParaRPr lang="en-US" sz="1800" u="sng"/>
          </a:p>
          <a:p>
            <a:r>
              <a:rPr lang="en-US" sz="1800" b="1"/>
              <a:t>Chicago. </a:t>
            </a:r>
            <a:r>
              <a:rPr lang="en-US" sz="1800"/>
              <a:t>Office: 312-814-6200 | 866-740-3953 (TTY), 100 W Randolph St, Suite 10-100, Chicago, IL 60601</a:t>
            </a:r>
          </a:p>
          <a:p>
            <a:r>
              <a:rPr lang="en-US" sz="1800" b="1"/>
              <a:t>Springfield. </a:t>
            </a:r>
            <a:r>
              <a:rPr lang="en-US" sz="1800"/>
              <a:t>Office: 217-785- 5100 | 866-740-3953 (TTY), 535 W. Jefferson, 1</a:t>
            </a:r>
            <a:r>
              <a:rPr lang="en-US" sz="1800" baseline="30000"/>
              <a:t>st</a:t>
            </a:r>
            <a:r>
              <a:rPr lang="en-US" sz="1800"/>
              <a:t> Floor, Intake Unit, Springfield, IL 62702</a:t>
            </a:r>
          </a:p>
          <a:p>
            <a:r>
              <a:rPr lang="en-US" sz="1800" b="1"/>
              <a:t>Marion. </a:t>
            </a:r>
            <a:r>
              <a:rPr lang="en-US" sz="1800"/>
              <a:t>Office: 618-993-7463 | 217-740-3953 (TTY), 2309 W Main St, Marion, IL 62959</a:t>
            </a:r>
          </a:p>
        </p:txBody>
      </p:sp>
      <p:sp>
        <p:nvSpPr>
          <p:cNvPr id="4" name="Slide Number Placeholder 3">
            <a:extLst>
              <a:ext uri="{FF2B5EF4-FFF2-40B4-BE49-F238E27FC236}">
                <a16:creationId xmlns:a16="http://schemas.microsoft.com/office/drawing/2014/main" id="{A87F83C0-10BC-4CAF-B24B-5DC2CBA4F0E0}"/>
              </a:ext>
            </a:extLst>
          </p:cNvPr>
          <p:cNvSpPr>
            <a:spLocks noGrp="1"/>
          </p:cNvSpPr>
          <p:nvPr>
            <p:ph type="sldNum" sz="quarter" idx="12"/>
          </p:nvPr>
        </p:nvSpPr>
        <p:spPr/>
        <p:txBody>
          <a:bodyPr/>
          <a:lstStyle/>
          <a:p>
            <a:fld id="{C5A665C1-7BA9-CC40-B623-78F7D2DB8FAB}" type="slidenum">
              <a:rPr lang="en-US" smtClean="0"/>
              <a:t>27</a:t>
            </a:fld>
            <a:endParaRPr lang="en-US"/>
          </a:p>
        </p:txBody>
      </p:sp>
    </p:spTree>
    <p:extLst>
      <p:ext uri="{BB962C8B-B14F-4D97-AF65-F5344CB8AC3E}">
        <p14:creationId xmlns:p14="http://schemas.microsoft.com/office/powerpoint/2010/main" val="11242813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25DC22-A5D4-E349-8988-E98A8E03FDC6}"/>
              </a:ext>
            </a:extLst>
          </p:cNvPr>
          <p:cNvSpPr>
            <a:spLocks noGrp="1"/>
          </p:cNvSpPr>
          <p:nvPr>
            <p:ph type="title"/>
          </p:nvPr>
        </p:nvSpPr>
        <p:spPr/>
        <p:txBody>
          <a:bodyPr/>
          <a:lstStyle/>
          <a:p>
            <a:r>
              <a:rPr lang="en-US"/>
              <a:t>III. Reporting Sexual Harassment – Several Options</a:t>
            </a:r>
          </a:p>
        </p:txBody>
      </p:sp>
      <p:sp>
        <p:nvSpPr>
          <p:cNvPr id="3" name="Content Placeholder 2">
            <a:extLst>
              <a:ext uri="{FF2B5EF4-FFF2-40B4-BE49-F238E27FC236}">
                <a16:creationId xmlns:a16="http://schemas.microsoft.com/office/drawing/2014/main" id="{FC63A44E-1019-9C45-AD2B-55FF14F9B266}"/>
              </a:ext>
            </a:extLst>
          </p:cNvPr>
          <p:cNvSpPr>
            <a:spLocks noGrp="1"/>
          </p:cNvSpPr>
          <p:nvPr>
            <p:ph idx="1"/>
          </p:nvPr>
        </p:nvSpPr>
        <p:spPr/>
        <p:txBody>
          <a:bodyPr/>
          <a:lstStyle/>
          <a:p>
            <a:pPr marL="0" indent="0">
              <a:buNone/>
            </a:pPr>
            <a:r>
              <a:rPr lang="en-US"/>
              <a:t>The choice of how to report an allegation of sexual harassment is a personal one, and these options are not mutually exclusive.  You may pursue one or more of the following reporting options:</a:t>
            </a:r>
          </a:p>
          <a:p>
            <a:pPr marL="800100" lvl="1" indent="-342900">
              <a:buFont typeface="+mj-lt"/>
              <a:buAutoNum type="arabicPeriod"/>
            </a:pPr>
            <a:r>
              <a:rPr lang="en-US"/>
              <a:t>Call the State of Illinois Sexual Harassment &amp; Discrimination Helpline </a:t>
            </a:r>
          </a:p>
          <a:p>
            <a:pPr marL="800100" lvl="1" indent="-342900">
              <a:buFont typeface="+mj-lt"/>
              <a:buAutoNum type="arabicPeriod"/>
            </a:pPr>
            <a:r>
              <a:rPr lang="en-US"/>
              <a:t>Report the Incident to Your Employer</a:t>
            </a:r>
          </a:p>
          <a:p>
            <a:pPr marL="800100" lvl="1" indent="-342900">
              <a:buFont typeface="+mj-lt"/>
              <a:buAutoNum type="arabicPeriod"/>
            </a:pPr>
            <a:r>
              <a:rPr lang="en-US"/>
              <a:t>File a Charge with the Illinois Department of Human Rights (IDHR)</a:t>
            </a:r>
          </a:p>
          <a:p>
            <a:pPr marL="800100" lvl="1" indent="-342900">
              <a:buFont typeface="+mj-lt"/>
              <a:buAutoNum type="arabicPeriod"/>
            </a:pPr>
            <a:r>
              <a:rPr lang="en-US" b="1">
                <a:solidFill>
                  <a:srgbClr val="C00000"/>
                </a:solidFill>
              </a:rPr>
              <a:t>File a Charge with the U.S. Equal Employment Opportunity Commission (EEOC)</a:t>
            </a:r>
          </a:p>
        </p:txBody>
      </p:sp>
      <p:sp>
        <p:nvSpPr>
          <p:cNvPr id="4" name="Slide Number Placeholder 3">
            <a:extLst>
              <a:ext uri="{FF2B5EF4-FFF2-40B4-BE49-F238E27FC236}">
                <a16:creationId xmlns:a16="http://schemas.microsoft.com/office/drawing/2014/main" id="{47315686-BE44-4CB0-B12B-B4B9BCB4AAE8}"/>
              </a:ext>
            </a:extLst>
          </p:cNvPr>
          <p:cNvSpPr>
            <a:spLocks noGrp="1"/>
          </p:cNvSpPr>
          <p:nvPr>
            <p:ph type="sldNum" sz="quarter" idx="12"/>
          </p:nvPr>
        </p:nvSpPr>
        <p:spPr/>
        <p:txBody>
          <a:bodyPr/>
          <a:lstStyle/>
          <a:p>
            <a:fld id="{C5A665C1-7BA9-CC40-B623-78F7D2DB8FAB}" type="slidenum">
              <a:rPr lang="en-US" smtClean="0"/>
              <a:t>28</a:t>
            </a:fld>
            <a:endParaRPr lang="en-US"/>
          </a:p>
        </p:txBody>
      </p:sp>
    </p:spTree>
    <p:extLst>
      <p:ext uri="{BB962C8B-B14F-4D97-AF65-F5344CB8AC3E}">
        <p14:creationId xmlns:p14="http://schemas.microsoft.com/office/powerpoint/2010/main" val="4310934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FB97879-5F35-EA4B-911B-D4F79C229951}"/>
              </a:ext>
            </a:extLst>
          </p:cNvPr>
          <p:cNvSpPr>
            <a:spLocks noGrp="1"/>
          </p:cNvSpPr>
          <p:nvPr>
            <p:ph idx="1"/>
          </p:nvPr>
        </p:nvSpPr>
        <p:spPr/>
        <p:txBody>
          <a:bodyPr>
            <a:normAutofit/>
          </a:bodyPr>
          <a:lstStyle/>
          <a:p>
            <a:pPr marL="0" indent="0">
              <a:buNone/>
            </a:pPr>
            <a:r>
              <a:rPr lang="en-US"/>
              <a:t>The United States Equal Employment Opportunity Commission (EEOC) is responsible for enforcing Title VII of the Civil Rights Act of 1964, the federal law that make it illegal to engage in sexual harassment or retaliation.</a:t>
            </a:r>
          </a:p>
          <a:p>
            <a:r>
              <a:rPr lang="en-US"/>
              <a:t>Complainants (victims of sexual harassment) may file a charge at any time within 300 days of the incident(s).</a:t>
            </a:r>
          </a:p>
          <a:p>
            <a:r>
              <a:rPr lang="en-US"/>
              <a:t>The EEOC has jurisdiction (authority) to investigate employers who have 15 or more employees.</a:t>
            </a:r>
          </a:p>
          <a:p>
            <a:r>
              <a:rPr lang="en-US"/>
              <a:t>To start the process, call the EEOC or visit their website.  </a:t>
            </a:r>
          </a:p>
          <a:p>
            <a:endParaRPr lang="en-US" b="1"/>
          </a:p>
          <a:p>
            <a:pPr marL="0" indent="0">
              <a:buNone/>
            </a:pPr>
            <a:endParaRPr lang="en-US"/>
          </a:p>
        </p:txBody>
      </p:sp>
      <p:sp>
        <p:nvSpPr>
          <p:cNvPr id="2" name="Title 1">
            <a:extLst>
              <a:ext uri="{FF2B5EF4-FFF2-40B4-BE49-F238E27FC236}">
                <a16:creationId xmlns:a16="http://schemas.microsoft.com/office/drawing/2014/main" id="{442EF107-9BCB-5C47-9610-9FCE1E21DBC8}"/>
              </a:ext>
            </a:extLst>
          </p:cNvPr>
          <p:cNvSpPr>
            <a:spLocks noGrp="1"/>
          </p:cNvSpPr>
          <p:nvPr>
            <p:ph type="title"/>
          </p:nvPr>
        </p:nvSpPr>
        <p:spPr/>
        <p:txBody>
          <a:bodyPr/>
          <a:lstStyle/>
          <a:p>
            <a:r>
              <a:rPr lang="en-US"/>
              <a:t>III. Reporting Sexual Harassment to the U.S. EEOC</a:t>
            </a:r>
          </a:p>
        </p:txBody>
      </p:sp>
      <p:sp>
        <p:nvSpPr>
          <p:cNvPr id="4" name="Slide Number Placeholder 3">
            <a:extLst>
              <a:ext uri="{FF2B5EF4-FFF2-40B4-BE49-F238E27FC236}">
                <a16:creationId xmlns:a16="http://schemas.microsoft.com/office/drawing/2014/main" id="{88A209D2-0EC9-4136-97C3-B6807EC8E13B}"/>
              </a:ext>
            </a:extLst>
          </p:cNvPr>
          <p:cNvSpPr>
            <a:spLocks noGrp="1"/>
          </p:cNvSpPr>
          <p:nvPr>
            <p:ph type="sldNum" sz="quarter" idx="12"/>
          </p:nvPr>
        </p:nvSpPr>
        <p:spPr/>
        <p:txBody>
          <a:bodyPr/>
          <a:lstStyle/>
          <a:p>
            <a:fld id="{C5A665C1-7BA9-CC40-B623-78F7D2DB8FAB}" type="slidenum">
              <a:rPr lang="en-US" smtClean="0"/>
              <a:t>29</a:t>
            </a:fld>
            <a:endParaRPr lang="en-US"/>
          </a:p>
        </p:txBody>
      </p:sp>
    </p:spTree>
    <p:extLst>
      <p:ext uri="{BB962C8B-B14F-4D97-AF65-F5344CB8AC3E}">
        <p14:creationId xmlns:p14="http://schemas.microsoft.com/office/powerpoint/2010/main" val="40625864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AFA88D-6C06-274F-8A13-2A28E014439C}"/>
              </a:ext>
            </a:extLst>
          </p:cNvPr>
          <p:cNvSpPr>
            <a:spLocks noGrp="1"/>
          </p:cNvSpPr>
          <p:nvPr>
            <p:ph type="title"/>
          </p:nvPr>
        </p:nvSpPr>
        <p:spPr/>
        <p:txBody>
          <a:bodyPr>
            <a:normAutofit/>
          </a:bodyPr>
          <a:lstStyle/>
          <a:p>
            <a:r>
              <a:rPr lang="en-US"/>
              <a:t>Employers Required to Provide Sexual Harassment Prevention Training for All Employees</a:t>
            </a:r>
          </a:p>
        </p:txBody>
      </p:sp>
      <p:sp>
        <p:nvSpPr>
          <p:cNvPr id="3" name="Content Placeholder 2">
            <a:extLst>
              <a:ext uri="{FF2B5EF4-FFF2-40B4-BE49-F238E27FC236}">
                <a16:creationId xmlns:a16="http://schemas.microsoft.com/office/drawing/2014/main" id="{25412720-C56A-6941-9BD0-FD5DA9581A79}"/>
              </a:ext>
            </a:extLst>
          </p:cNvPr>
          <p:cNvSpPr>
            <a:spLocks noGrp="1"/>
          </p:cNvSpPr>
          <p:nvPr>
            <p:ph idx="1"/>
          </p:nvPr>
        </p:nvSpPr>
        <p:spPr/>
        <p:txBody>
          <a:bodyPr>
            <a:normAutofit/>
          </a:bodyPr>
          <a:lstStyle/>
          <a:p>
            <a:pPr algn="just"/>
            <a:r>
              <a:rPr lang="en-US" dirty="0"/>
              <a:t>Every employer in the State of Illinois is required to provide employees with sexual harassment prevention training that complies with section 2-109 of the Illinois Human Rights Act (“IHRA”).</a:t>
            </a:r>
          </a:p>
          <a:p>
            <a:pPr algn="just"/>
            <a:r>
              <a:rPr lang="en-US" dirty="0"/>
              <a:t>All employees regardless of their status (i.e. short-term, part-time, or intern) must be trained.  </a:t>
            </a:r>
          </a:p>
          <a:p>
            <a:pPr algn="just"/>
            <a:r>
              <a:rPr lang="en-US" dirty="0"/>
              <a:t>If an employer has an independent contractor working on-site with the employer’s staff, the independent contractor should receive sexual harassment prevention training.</a:t>
            </a:r>
          </a:p>
        </p:txBody>
      </p:sp>
      <p:sp>
        <p:nvSpPr>
          <p:cNvPr id="4" name="Slide Number Placeholder 3">
            <a:extLst>
              <a:ext uri="{FF2B5EF4-FFF2-40B4-BE49-F238E27FC236}">
                <a16:creationId xmlns:a16="http://schemas.microsoft.com/office/drawing/2014/main" id="{63131569-27AD-4EB2-B130-8174A5D981DB}"/>
              </a:ext>
            </a:extLst>
          </p:cNvPr>
          <p:cNvSpPr>
            <a:spLocks noGrp="1"/>
          </p:cNvSpPr>
          <p:nvPr>
            <p:ph type="sldNum" sz="quarter" idx="12"/>
          </p:nvPr>
        </p:nvSpPr>
        <p:spPr/>
        <p:txBody>
          <a:bodyPr/>
          <a:lstStyle/>
          <a:p>
            <a:fld id="{C5A665C1-7BA9-CC40-B623-78F7D2DB8FAB}" type="slidenum">
              <a:rPr lang="en-US" smtClean="0"/>
              <a:t>3</a:t>
            </a:fld>
            <a:endParaRPr lang="en-US"/>
          </a:p>
        </p:txBody>
      </p:sp>
    </p:spTree>
    <p:extLst>
      <p:ext uri="{BB962C8B-B14F-4D97-AF65-F5344CB8AC3E}">
        <p14:creationId xmlns:p14="http://schemas.microsoft.com/office/powerpoint/2010/main" val="10412616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5ACFE8-5CE3-0748-9870-122619054D6E}"/>
              </a:ext>
            </a:extLst>
          </p:cNvPr>
          <p:cNvSpPr>
            <a:spLocks noGrp="1"/>
          </p:cNvSpPr>
          <p:nvPr>
            <p:ph type="title"/>
          </p:nvPr>
        </p:nvSpPr>
        <p:spPr/>
        <p:txBody>
          <a:bodyPr>
            <a:normAutofit/>
          </a:bodyPr>
          <a:lstStyle/>
          <a:p>
            <a:r>
              <a:rPr lang="en-US"/>
              <a:t>III. Remedies Available Under Title VII of the Civil Rights Act of 1964</a:t>
            </a:r>
          </a:p>
        </p:txBody>
      </p:sp>
      <p:sp>
        <p:nvSpPr>
          <p:cNvPr id="3" name="Content Placeholder 2">
            <a:extLst>
              <a:ext uri="{FF2B5EF4-FFF2-40B4-BE49-F238E27FC236}">
                <a16:creationId xmlns:a16="http://schemas.microsoft.com/office/drawing/2014/main" id="{C002C891-6706-9246-A639-0FBD068D53E7}"/>
              </a:ext>
            </a:extLst>
          </p:cNvPr>
          <p:cNvSpPr>
            <a:spLocks noGrp="1"/>
          </p:cNvSpPr>
          <p:nvPr>
            <p:ph idx="1"/>
          </p:nvPr>
        </p:nvSpPr>
        <p:spPr/>
        <p:txBody>
          <a:bodyPr>
            <a:normAutofit fontScale="85000" lnSpcReduction="20000"/>
          </a:bodyPr>
          <a:lstStyle/>
          <a:p>
            <a:r>
              <a:rPr lang="en-US" sz="2200" b="1"/>
              <a:t>After EEOC completes its investigation: </a:t>
            </a:r>
          </a:p>
          <a:p>
            <a:pPr marL="914400" lvl="1" indent="-457200">
              <a:buFont typeface="+mj-lt"/>
              <a:buAutoNum type="arabicPeriod"/>
            </a:pPr>
            <a:r>
              <a:rPr lang="en-US" sz="2200"/>
              <a:t>The Complainant (the employee) may file a lawsuit in federal court.</a:t>
            </a:r>
          </a:p>
          <a:p>
            <a:pPr marL="914400" lvl="1" indent="-457200">
              <a:buFont typeface="+mj-lt"/>
              <a:buAutoNum type="arabicPeriod"/>
            </a:pPr>
            <a:r>
              <a:rPr lang="en-US" sz="2200"/>
              <a:t>The EEOC may help parties reach a settlement through an informal process called “conciliation” if the EEOC finds “reasonable cause” to believe discrimination occurred.</a:t>
            </a:r>
          </a:p>
          <a:p>
            <a:r>
              <a:rPr lang="en-US" sz="2200"/>
              <a:t>Complainants who prevail in federal court may receive an </a:t>
            </a:r>
            <a:r>
              <a:rPr lang="en-US" sz="2200" b="1"/>
              <a:t>order awarding remedies </a:t>
            </a:r>
            <a:r>
              <a:rPr lang="en-US" sz="2200"/>
              <a:t>allowed by Title VII to make the employee “whole.”  </a:t>
            </a:r>
          </a:p>
          <a:p>
            <a:r>
              <a:rPr lang="en-US" sz="2200" b="1"/>
              <a:t>Remedies</a:t>
            </a:r>
            <a:r>
              <a:rPr lang="en-US" sz="2200"/>
              <a:t> may include: back pay, lost benefits, clearing of a personnel file, damages, hiring, promotion, reinstatement, front pay where reinstatement is not possible, punitive damages, and attorney’s fees and costs.</a:t>
            </a:r>
          </a:p>
          <a:p>
            <a:pPr marL="0" indent="0">
              <a:buNone/>
            </a:pPr>
            <a:endParaRPr lang="en-US" sz="2200"/>
          </a:p>
          <a:p>
            <a:pPr marL="0" indent="0">
              <a:buNone/>
            </a:pPr>
            <a:endParaRPr lang="en-US"/>
          </a:p>
          <a:p>
            <a:pPr marL="0" indent="0">
              <a:buNone/>
            </a:pPr>
            <a:endParaRPr lang="en-US"/>
          </a:p>
        </p:txBody>
      </p:sp>
      <p:sp>
        <p:nvSpPr>
          <p:cNvPr id="4" name="Slide Number Placeholder 3">
            <a:extLst>
              <a:ext uri="{FF2B5EF4-FFF2-40B4-BE49-F238E27FC236}">
                <a16:creationId xmlns:a16="http://schemas.microsoft.com/office/drawing/2014/main" id="{30C80A5B-8914-4ECE-B1CC-2D005615482F}"/>
              </a:ext>
            </a:extLst>
          </p:cNvPr>
          <p:cNvSpPr>
            <a:spLocks noGrp="1"/>
          </p:cNvSpPr>
          <p:nvPr>
            <p:ph type="sldNum" sz="quarter" idx="12"/>
          </p:nvPr>
        </p:nvSpPr>
        <p:spPr/>
        <p:txBody>
          <a:bodyPr/>
          <a:lstStyle/>
          <a:p>
            <a:fld id="{C5A665C1-7BA9-CC40-B623-78F7D2DB8FAB}" type="slidenum">
              <a:rPr lang="en-US" smtClean="0"/>
              <a:t>30</a:t>
            </a:fld>
            <a:endParaRPr lang="en-US"/>
          </a:p>
        </p:txBody>
      </p:sp>
    </p:spTree>
    <p:extLst>
      <p:ext uri="{BB962C8B-B14F-4D97-AF65-F5344CB8AC3E}">
        <p14:creationId xmlns:p14="http://schemas.microsoft.com/office/powerpoint/2010/main" val="382541424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D70896-3A1D-184B-9A21-5F659EFA670C}"/>
              </a:ext>
            </a:extLst>
          </p:cNvPr>
          <p:cNvSpPr>
            <a:spLocks noGrp="1"/>
          </p:cNvSpPr>
          <p:nvPr>
            <p:ph type="title"/>
          </p:nvPr>
        </p:nvSpPr>
        <p:spPr/>
        <p:txBody>
          <a:bodyPr>
            <a:normAutofit fontScale="90000"/>
          </a:bodyPr>
          <a:lstStyle/>
          <a:p>
            <a:br>
              <a:rPr lang="en-US"/>
            </a:br>
            <a:r>
              <a:rPr lang="en-US"/>
              <a:t>III. Reporting Sexual Harassment to the U.S.  EEOC</a:t>
            </a:r>
            <a:br>
              <a:rPr lang="en-US"/>
            </a:br>
            <a:r>
              <a:rPr lang="en-US"/>
              <a:t>(Contact Information)</a:t>
            </a:r>
          </a:p>
        </p:txBody>
      </p:sp>
      <p:sp>
        <p:nvSpPr>
          <p:cNvPr id="3" name="Content Placeholder 2">
            <a:extLst>
              <a:ext uri="{FF2B5EF4-FFF2-40B4-BE49-F238E27FC236}">
                <a16:creationId xmlns:a16="http://schemas.microsoft.com/office/drawing/2014/main" id="{F3224667-E627-094C-8529-8E36196079ED}"/>
              </a:ext>
            </a:extLst>
          </p:cNvPr>
          <p:cNvSpPr>
            <a:spLocks noGrp="1"/>
          </p:cNvSpPr>
          <p:nvPr>
            <p:ph idx="1"/>
          </p:nvPr>
        </p:nvSpPr>
        <p:spPr/>
        <p:txBody>
          <a:bodyPr>
            <a:normAutofit fontScale="85000" lnSpcReduction="10000"/>
          </a:bodyPr>
          <a:lstStyle/>
          <a:p>
            <a:pPr marL="0" indent="0" algn="ctr">
              <a:buNone/>
            </a:pPr>
            <a:r>
              <a:rPr lang="en-US" b="1" dirty="0"/>
              <a:t>To file a charge,  call or visit online:</a:t>
            </a:r>
          </a:p>
          <a:p>
            <a:pPr marL="0" indent="0" algn="ctr">
              <a:buNone/>
            </a:pPr>
            <a:r>
              <a:rPr lang="en-US" sz="2600" b="1" dirty="0">
                <a:solidFill>
                  <a:schemeClr val="accent5"/>
                </a:solidFill>
              </a:rPr>
              <a:t>1-800-669-4000 | </a:t>
            </a:r>
            <a:r>
              <a:rPr lang="en-US" sz="2600" b="1" u="sng" dirty="0">
                <a:solidFill>
                  <a:schemeClr val="accent5"/>
                </a:solidFill>
                <a:hlinkClick r:id="rId2">
                  <a:extLst>
                    <a:ext uri="{A12FA001-AC4F-418D-AE19-62706E023703}">
                      <ahyp:hlinkClr xmlns:ahyp="http://schemas.microsoft.com/office/drawing/2018/hyperlinkcolor" val="tx"/>
                    </a:ext>
                  </a:extLst>
                </a:hlinkClick>
              </a:rPr>
              <a:t>www.EEOC.GOV</a:t>
            </a:r>
            <a:br>
              <a:rPr lang="en-US" dirty="0"/>
            </a:br>
            <a:r>
              <a:rPr lang="en-US" dirty="0"/>
              <a:t>1-800-669-6820 (TTY for Deaf/Hard of Hearing callers only)</a:t>
            </a:r>
            <a:br>
              <a:rPr lang="en-US" dirty="0"/>
            </a:br>
            <a:r>
              <a:rPr lang="en-US" dirty="0"/>
              <a:t>1-844-234-5122 (ASL Video Phone for Deaf/Hard of Hearing callers only)</a:t>
            </a:r>
            <a:br>
              <a:rPr lang="en-US" dirty="0"/>
            </a:br>
            <a:endParaRPr lang="en-US" dirty="0"/>
          </a:p>
          <a:p>
            <a:pPr marL="0" indent="0" algn="ctr">
              <a:buNone/>
            </a:pPr>
            <a:r>
              <a:rPr lang="en-US" b="1" u="sng" dirty="0"/>
              <a:t>U.S.  EEOC Offices Serving Illinois</a:t>
            </a:r>
            <a:endParaRPr lang="en-US" u="sng" dirty="0"/>
          </a:p>
          <a:p>
            <a:r>
              <a:rPr lang="en-US" b="1" dirty="0"/>
              <a:t>Chicago District Office.  </a:t>
            </a:r>
            <a:r>
              <a:rPr lang="en-US" dirty="0"/>
              <a:t>JCK Federal Building, 230 S. Dearborn St., Chicago, IL 60604</a:t>
            </a:r>
          </a:p>
          <a:p>
            <a:r>
              <a:rPr lang="en-US" b="1" dirty="0"/>
              <a:t>St. Louis District Office.  </a:t>
            </a:r>
            <a:r>
              <a:rPr lang="en-US" dirty="0"/>
              <a:t>Robert A. Young Federal Building, 1222 Spruce St., Rm. 8.100, St. Louis, MO 63103</a:t>
            </a:r>
          </a:p>
        </p:txBody>
      </p:sp>
      <p:sp>
        <p:nvSpPr>
          <p:cNvPr id="4" name="Slide Number Placeholder 3">
            <a:extLst>
              <a:ext uri="{FF2B5EF4-FFF2-40B4-BE49-F238E27FC236}">
                <a16:creationId xmlns:a16="http://schemas.microsoft.com/office/drawing/2014/main" id="{9AC6A610-E9F1-4E3D-9085-4420AE9FD9E6}"/>
              </a:ext>
            </a:extLst>
          </p:cNvPr>
          <p:cNvSpPr>
            <a:spLocks noGrp="1"/>
          </p:cNvSpPr>
          <p:nvPr>
            <p:ph type="sldNum" sz="quarter" idx="12"/>
          </p:nvPr>
        </p:nvSpPr>
        <p:spPr/>
        <p:txBody>
          <a:bodyPr/>
          <a:lstStyle/>
          <a:p>
            <a:fld id="{C5A665C1-7BA9-CC40-B623-78F7D2DB8FAB}" type="slidenum">
              <a:rPr lang="en-US" smtClean="0"/>
              <a:t>31</a:t>
            </a:fld>
            <a:endParaRPr lang="en-US"/>
          </a:p>
        </p:txBody>
      </p:sp>
    </p:spTree>
    <p:extLst>
      <p:ext uri="{BB962C8B-B14F-4D97-AF65-F5344CB8AC3E}">
        <p14:creationId xmlns:p14="http://schemas.microsoft.com/office/powerpoint/2010/main" val="153031673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DACFA9-D231-CE4E-8A38-11DD97E63BE4}"/>
              </a:ext>
            </a:extLst>
          </p:cNvPr>
          <p:cNvSpPr>
            <a:spLocks noGrp="1"/>
          </p:cNvSpPr>
          <p:nvPr>
            <p:ph type="title"/>
          </p:nvPr>
        </p:nvSpPr>
        <p:spPr/>
        <p:txBody>
          <a:bodyPr/>
          <a:lstStyle/>
          <a:p>
            <a:r>
              <a:rPr lang="en-US"/>
              <a:t>What Information Will Be Covered</a:t>
            </a:r>
          </a:p>
        </p:txBody>
      </p:sp>
      <p:sp>
        <p:nvSpPr>
          <p:cNvPr id="3" name="Content Placeholder 2">
            <a:extLst>
              <a:ext uri="{FF2B5EF4-FFF2-40B4-BE49-F238E27FC236}">
                <a16:creationId xmlns:a16="http://schemas.microsoft.com/office/drawing/2014/main" id="{BB050836-D751-8047-B945-7347FA824F5D}"/>
              </a:ext>
            </a:extLst>
          </p:cNvPr>
          <p:cNvSpPr>
            <a:spLocks noGrp="1"/>
          </p:cNvSpPr>
          <p:nvPr>
            <p:ph idx="1"/>
          </p:nvPr>
        </p:nvSpPr>
        <p:spPr/>
        <p:txBody>
          <a:bodyPr/>
          <a:lstStyle/>
          <a:p>
            <a:pPr marL="514350" lvl="0" indent="-514350">
              <a:buFont typeface="+mj-lt"/>
              <a:buAutoNum type="romanUcPeriod"/>
            </a:pPr>
            <a:r>
              <a:rPr lang="en-US"/>
              <a:t>an </a:t>
            </a:r>
            <a:r>
              <a:rPr lang="en-US" b="1"/>
              <a:t>explanation of sexual harassment </a:t>
            </a:r>
            <a:r>
              <a:rPr lang="en-US"/>
              <a:t>consistent with the Illinois Human Rights Act;</a:t>
            </a:r>
          </a:p>
          <a:p>
            <a:pPr marL="514350" lvl="0" indent="-514350">
              <a:buFont typeface="+mj-lt"/>
              <a:buAutoNum type="romanUcPeriod"/>
            </a:pPr>
            <a:r>
              <a:rPr lang="en-US" b="1"/>
              <a:t>examples of conduct </a:t>
            </a:r>
            <a:r>
              <a:rPr lang="en-US"/>
              <a:t>that may constitute unlawful sexual harassment;</a:t>
            </a:r>
          </a:p>
          <a:p>
            <a:pPr marL="514350" lvl="0" indent="-514350">
              <a:buFont typeface="+mj-lt"/>
              <a:buAutoNum type="romanUcPeriod"/>
            </a:pPr>
            <a:r>
              <a:rPr lang="en-US"/>
              <a:t>a </a:t>
            </a:r>
            <a:r>
              <a:rPr lang="en-US" b="1"/>
              <a:t>summary of Federal and State statutory laws </a:t>
            </a:r>
            <a:r>
              <a:rPr lang="en-US"/>
              <a:t>concerning sexual harassment including remedies available to victims; and</a:t>
            </a:r>
          </a:p>
          <a:p>
            <a:pPr marL="514350" lvl="0" indent="-514350">
              <a:buFont typeface="+mj-lt"/>
              <a:buAutoNum type="romanUcPeriod"/>
            </a:pPr>
            <a:r>
              <a:rPr lang="en-US">
                <a:solidFill>
                  <a:srgbClr val="C00000"/>
                </a:solidFill>
              </a:rPr>
              <a:t>a </a:t>
            </a:r>
            <a:r>
              <a:rPr lang="en-US" b="1">
                <a:solidFill>
                  <a:srgbClr val="C00000"/>
                </a:solidFill>
              </a:rPr>
              <a:t>summary of employer responsibilities </a:t>
            </a:r>
            <a:r>
              <a:rPr lang="en-US">
                <a:solidFill>
                  <a:srgbClr val="C00000"/>
                </a:solidFill>
              </a:rPr>
              <a:t>in the prevention, investigation, and corrective measures of sexual harassment.</a:t>
            </a:r>
          </a:p>
        </p:txBody>
      </p:sp>
      <p:sp>
        <p:nvSpPr>
          <p:cNvPr id="4" name="Slide Number Placeholder 3">
            <a:extLst>
              <a:ext uri="{FF2B5EF4-FFF2-40B4-BE49-F238E27FC236}">
                <a16:creationId xmlns:a16="http://schemas.microsoft.com/office/drawing/2014/main" id="{C5CD882F-16B6-4D2A-9674-515DB53DCA88}"/>
              </a:ext>
            </a:extLst>
          </p:cNvPr>
          <p:cNvSpPr>
            <a:spLocks noGrp="1"/>
          </p:cNvSpPr>
          <p:nvPr>
            <p:ph type="sldNum" sz="quarter" idx="12"/>
          </p:nvPr>
        </p:nvSpPr>
        <p:spPr/>
        <p:txBody>
          <a:bodyPr/>
          <a:lstStyle/>
          <a:p>
            <a:fld id="{C5A665C1-7BA9-CC40-B623-78F7D2DB8FAB}" type="slidenum">
              <a:rPr lang="en-US" smtClean="0"/>
              <a:t>32</a:t>
            </a:fld>
            <a:endParaRPr lang="en-US"/>
          </a:p>
        </p:txBody>
      </p:sp>
    </p:spTree>
    <p:extLst>
      <p:ext uri="{BB962C8B-B14F-4D97-AF65-F5344CB8AC3E}">
        <p14:creationId xmlns:p14="http://schemas.microsoft.com/office/powerpoint/2010/main" val="11343354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95DF8F-9003-B243-8563-3D176A4C10D4}"/>
              </a:ext>
            </a:extLst>
          </p:cNvPr>
          <p:cNvSpPr>
            <a:spLocks noGrp="1"/>
          </p:cNvSpPr>
          <p:nvPr>
            <p:ph type="title"/>
          </p:nvPr>
        </p:nvSpPr>
        <p:spPr/>
        <p:txBody>
          <a:bodyPr/>
          <a:lstStyle/>
          <a:p>
            <a:r>
              <a:rPr lang="en-US"/>
              <a:t>IV. Is my Employer Responsible for Sexual Harassment?</a:t>
            </a:r>
          </a:p>
        </p:txBody>
      </p:sp>
      <p:sp>
        <p:nvSpPr>
          <p:cNvPr id="3" name="Content Placeholder 2">
            <a:extLst>
              <a:ext uri="{FF2B5EF4-FFF2-40B4-BE49-F238E27FC236}">
                <a16:creationId xmlns:a16="http://schemas.microsoft.com/office/drawing/2014/main" id="{BCB4DD07-AD9B-524D-9A12-87C61CA6A6BA}"/>
              </a:ext>
            </a:extLst>
          </p:cNvPr>
          <p:cNvSpPr>
            <a:spLocks noGrp="1"/>
          </p:cNvSpPr>
          <p:nvPr>
            <p:ph idx="1"/>
          </p:nvPr>
        </p:nvSpPr>
        <p:spPr/>
        <p:txBody>
          <a:bodyPr>
            <a:normAutofit/>
          </a:bodyPr>
          <a:lstStyle/>
          <a:p>
            <a:pPr marL="0" indent="0">
              <a:buNone/>
            </a:pPr>
            <a:r>
              <a:rPr lang="en-US" b="1" dirty="0"/>
              <a:t>Yes, employers are responsible for sexual harassment in two ways:</a:t>
            </a:r>
          </a:p>
          <a:p>
            <a:r>
              <a:rPr lang="en-US" b="1" dirty="0"/>
              <a:t>Manager/Supervisor Harassment.   </a:t>
            </a:r>
            <a:r>
              <a:rPr lang="en-US" dirty="0"/>
              <a:t>Employers are </a:t>
            </a:r>
            <a:r>
              <a:rPr lang="en-US" i="1" dirty="0"/>
              <a:t>strictly liable </a:t>
            </a:r>
            <a:r>
              <a:rPr lang="en-US" dirty="0"/>
              <a:t>for sexual harassment perpetrated by its members of management </a:t>
            </a:r>
            <a:r>
              <a:rPr lang="en-US" i="1" dirty="0"/>
              <a:t>regardless </a:t>
            </a:r>
            <a:r>
              <a:rPr lang="en-US" dirty="0"/>
              <a:t>of whether the employer knew of the harassment.</a:t>
            </a:r>
          </a:p>
          <a:p>
            <a:r>
              <a:rPr lang="en-US" b="1" dirty="0"/>
              <a:t>Co-Worker &amp; Nonemployee Harassment.   </a:t>
            </a:r>
            <a:r>
              <a:rPr lang="en-US" dirty="0"/>
              <a:t>Employers are </a:t>
            </a:r>
            <a:r>
              <a:rPr lang="en-US" i="1" dirty="0"/>
              <a:t>liable </a:t>
            </a:r>
            <a:r>
              <a:rPr lang="en-US" dirty="0"/>
              <a:t>for sexual harassment perpetrated by an employee (co-worker) or nonemployees (vendors) </a:t>
            </a:r>
            <a:r>
              <a:rPr lang="en-US" i="1" dirty="0"/>
              <a:t>only if</a:t>
            </a:r>
            <a:r>
              <a:rPr lang="en-US" dirty="0"/>
              <a:t> the employer knew or reasonably should have known of the harassment and failed to take prompt corrective action.</a:t>
            </a:r>
          </a:p>
        </p:txBody>
      </p:sp>
      <p:sp>
        <p:nvSpPr>
          <p:cNvPr id="4" name="Slide Number Placeholder 3">
            <a:extLst>
              <a:ext uri="{FF2B5EF4-FFF2-40B4-BE49-F238E27FC236}">
                <a16:creationId xmlns:a16="http://schemas.microsoft.com/office/drawing/2014/main" id="{FEE95D24-073A-4C5B-A59F-FA5C97F5D4B3}"/>
              </a:ext>
            </a:extLst>
          </p:cNvPr>
          <p:cNvSpPr>
            <a:spLocks noGrp="1"/>
          </p:cNvSpPr>
          <p:nvPr>
            <p:ph type="sldNum" sz="quarter" idx="12"/>
          </p:nvPr>
        </p:nvSpPr>
        <p:spPr/>
        <p:txBody>
          <a:bodyPr/>
          <a:lstStyle/>
          <a:p>
            <a:fld id="{C5A665C1-7BA9-CC40-B623-78F7D2DB8FAB}" type="slidenum">
              <a:rPr lang="en-US" smtClean="0"/>
              <a:t>33</a:t>
            </a:fld>
            <a:endParaRPr lang="en-US"/>
          </a:p>
        </p:txBody>
      </p:sp>
    </p:spTree>
    <p:extLst>
      <p:ext uri="{BB962C8B-B14F-4D97-AF65-F5344CB8AC3E}">
        <p14:creationId xmlns:p14="http://schemas.microsoft.com/office/powerpoint/2010/main" val="15926711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95DF8F-9003-B243-8563-3D176A4C10D4}"/>
              </a:ext>
            </a:extLst>
          </p:cNvPr>
          <p:cNvSpPr>
            <a:spLocks noGrp="1"/>
          </p:cNvSpPr>
          <p:nvPr>
            <p:ph type="title"/>
          </p:nvPr>
        </p:nvSpPr>
        <p:spPr/>
        <p:txBody>
          <a:bodyPr/>
          <a:lstStyle/>
          <a:p>
            <a:r>
              <a:rPr lang="en-US"/>
              <a:t>IV. Employer Responsibilities</a:t>
            </a:r>
          </a:p>
        </p:txBody>
      </p:sp>
      <p:sp>
        <p:nvSpPr>
          <p:cNvPr id="3" name="Content Placeholder 2">
            <a:extLst>
              <a:ext uri="{FF2B5EF4-FFF2-40B4-BE49-F238E27FC236}">
                <a16:creationId xmlns:a16="http://schemas.microsoft.com/office/drawing/2014/main" id="{BCB4DD07-AD9B-524D-9A12-87C61CA6A6BA}"/>
              </a:ext>
            </a:extLst>
          </p:cNvPr>
          <p:cNvSpPr>
            <a:spLocks noGrp="1"/>
          </p:cNvSpPr>
          <p:nvPr>
            <p:ph idx="1"/>
          </p:nvPr>
        </p:nvSpPr>
        <p:spPr/>
        <p:txBody>
          <a:bodyPr>
            <a:normAutofit/>
          </a:bodyPr>
          <a:lstStyle/>
          <a:p>
            <a:pPr marL="0" indent="0">
              <a:buNone/>
            </a:pPr>
            <a:r>
              <a:rPr lang="en-US"/>
              <a:t>We will now discuss employer responsibilities and liabilities concerning incidents of sexual harassment in workplaces including their responsibilities to:</a:t>
            </a:r>
          </a:p>
          <a:p>
            <a:pPr lvl="1"/>
            <a:r>
              <a:rPr lang="en-US" sz="2000" b="1"/>
              <a:t>Prevent</a:t>
            </a:r>
            <a:r>
              <a:rPr lang="en-US" sz="2000"/>
              <a:t> the incidence of sexual harassment in their workplaces;</a:t>
            </a:r>
          </a:p>
          <a:p>
            <a:pPr lvl="1"/>
            <a:r>
              <a:rPr lang="en-US" sz="2000" b="1"/>
              <a:t>Investigate </a:t>
            </a:r>
            <a:r>
              <a:rPr lang="en-US" sz="2000"/>
              <a:t>incidents of sexual harassment in their workplaces; and </a:t>
            </a:r>
          </a:p>
          <a:p>
            <a:pPr lvl="1"/>
            <a:r>
              <a:rPr lang="en-US" sz="2000" b="1"/>
              <a:t>Correct </a:t>
            </a:r>
            <a:r>
              <a:rPr lang="en-US" sz="2000"/>
              <a:t>the incidence of sexual harassment in their workplaces.</a:t>
            </a:r>
          </a:p>
        </p:txBody>
      </p:sp>
      <p:sp>
        <p:nvSpPr>
          <p:cNvPr id="4" name="Slide Number Placeholder 3">
            <a:extLst>
              <a:ext uri="{FF2B5EF4-FFF2-40B4-BE49-F238E27FC236}">
                <a16:creationId xmlns:a16="http://schemas.microsoft.com/office/drawing/2014/main" id="{206DB3DB-3E6F-4D99-8B3D-107EA30F37E7}"/>
              </a:ext>
            </a:extLst>
          </p:cNvPr>
          <p:cNvSpPr>
            <a:spLocks noGrp="1"/>
          </p:cNvSpPr>
          <p:nvPr>
            <p:ph type="sldNum" sz="quarter" idx="12"/>
          </p:nvPr>
        </p:nvSpPr>
        <p:spPr/>
        <p:txBody>
          <a:bodyPr/>
          <a:lstStyle/>
          <a:p>
            <a:fld id="{C5A665C1-7BA9-CC40-B623-78F7D2DB8FAB}" type="slidenum">
              <a:rPr lang="en-US" smtClean="0"/>
              <a:t>34</a:t>
            </a:fld>
            <a:endParaRPr lang="en-US"/>
          </a:p>
        </p:txBody>
      </p:sp>
    </p:spTree>
    <p:extLst>
      <p:ext uri="{BB962C8B-B14F-4D97-AF65-F5344CB8AC3E}">
        <p14:creationId xmlns:p14="http://schemas.microsoft.com/office/powerpoint/2010/main" val="382360864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1E0D24-FC29-2740-BC53-A199B06BE732}"/>
              </a:ext>
            </a:extLst>
          </p:cNvPr>
          <p:cNvSpPr>
            <a:spLocks noGrp="1"/>
          </p:cNvSpPr>
          <p:nvPr>
            <p:ph type="title"/>
          </p:nvPr>
        </p:nvSpPr>
        <p:spPr/>
        <p:txBody>
          <a:bodyPr/>
          <a:lstStyle/>
          <a:p>
            <a:r>
              <a:rPr lang="en-US"/>
              <a:t>IV. Employer Responsibility - Prevention</a:t>
            </a:r>
          </a:p>
        </p:txBody>
      </p:sp>
      <p:sp>
        <p:nvSpPr>
          <p:cNvPr id="3" name="Content Placeholder 2">
            <a:extLst>
              <a:ext uri="{FF2B5EF4-FFF2-40B4-BE49-F238E27FC236}">
                <a16:creationId xmlns:a16="http://schemas.microsoft.com/office/drawing/2014/main" id="{FB6A4D0A-3818-F248-9955-5DB3881D891F}"/>
              </a:ext>
            </a:extLst>
          </p:cNvPr>
          <p:cNvSpPr>
            <a:spLocks noGrp="1"/>
          </p:cNvSpPr>
          <p:nvPr>
            <p:ph idx="1"/>
          </p:nvPr>
        </p:nvSpPr>
        <p:spPr/>
        <p:txBody>
          <a:bodyPr>
            <a:noAutofit/>
          </a:bodyPr>
          <a:lstStyle/>
          <a:p>
            <a:pPr marL="457200" lvl="0" indent="-457200">
              <a:buFont typeface="+mj-lt"/>
              <a:buAutoNum type="arabicPeriod"/>
            </a:pPr>
            <a:r>
              <a:rPr lang="en-US" sz="1600" dirty="0"/>
              <a:t>Develop, implement and regularly communicate the employer’s sexual harassment policy.</a:t>
            </a:r>
          </a:p>
          <a:p>
            <a:pPr marL="457200" indent="-457200">
              <a:buFont typeface="+mj-lt"/>
              <a:buAutoNum type="arabicPeriod"/>
            </a:pPr>
            <a:r>
              <a:rPr lang="en-US" sz="1600" dirty="0"/>
              <a:t>Provide training for managers and employees on sexual harassment prevention. </a:t>
            </a:r>
          </a:p>
          <a:p>
            <a:pPr marL="457200" indent="-457200">
              <a:buFont typeface="+mj-lt"/>
              <a:buAutoNum type="arabicPeriod"/>
            </a:pPr>
            <a:r>
              <a:rPr lang="en-US" sz="1600" dirty="0"/>
              <a:t>Ensure clear communication on how to report incidents of sexual harassment or conduct of a sexual nature. </a:t>
            </a:r>
          </a:p>
          <a:p>
            <a:pPr marL="457200" indent="-457200">
              <a:buFont typeface="+mj-lt"/>
              <a:buAutoNum type="arabicPeriod"/>
            </a:pPr>
            <a:r>
              <a:rPr lang="en-US" sz="1600" dirty="0"/>
              <a:t>Managers and supervisors should monitor their work environment to ensure the workplace is free of sexual harassment – supervisors should be aware of the conduct within their supervision.</a:t>
            </a:r>
          </a:p>
          <a:p>
            <a:pPr marL="457200" indent="-457200">
              <a:buFont typeface="+mj-lt"/>
              <a:buAutoNum type="arabicPeriod"/>
            </a:pPr>
            <a:r>
              <a:rPr lang="en-US" sz="1600" dirty="0"/>
              <a:t>Managers and supervisors must lead by example and model appropriate conduct – refrain from engaging in conduct of a sexual nature.</a:t>
            </a:r>
          </a:p>
          <a:p>
            <a:pPr marL="457200" lvl="0" indent="-457200">
              <a:buFont typeface="+mj-lt"/>
              <a:buAutoNum type="arabicPeriod"/>
            </a:pPr>
            <a:r>
              <a:rPr lang="en-US" sz="1600" dirty="0"/>
              <a:t>Managers and supervisors should conduct a sexual harassment climate check throughout the year  -discuss the topic at a team or staff meeting, in-service day or as part of structured communication such as division/unit newsletters.</a:t>
            </a:r>
          </a:p>
        </p:txBody>
      </p:sp>
      <p:sp>
        <p:nvSpPr>
          <p:cNvPr id="4" name="Slide Number Placeholder 3">
            <a:extLst>
              <a:ext uri="{FF2B5EF4-FFF2-40B4-BE49-F238E27FC236}">
                <a16:creationId xmlns:a16="http://schemas.microsoft.com/office/drawing/2014/main" id="{CE10463E-7C01-45D7-BDE3-A1A4CA6416B3}"/>
              </a:ext>
            </a:extLst>
          </p:cNvPr>
          <p:cNvSpPr>
            <a:spLocks noGrp="1"/>
          </p:cNvSpPr>
          <p:nvPr>
            <p:ph type="sldNum" sz="quarter" idx="12"/>
          </p:nvPr>
        </p:nvSpPr>
        <p:spPr/>
        <p:txBody>
          <a:bodyPr/>
          <a:lstStyle/>
          <a:p>
            <a:fld id="{C5A665C1-7BA9-CC40-B623-78F7D2DB8FAB}" type="slidenum">
              <a:rPr lang="en-US" smtClean="0"/>
              <a:t>35</a:t>
            </a:fld>
            <a:endParaRPr lang="en-US"/>
          </a:p>
        </p:txBody>
      </p:sp>
    </p:spTree>
    <p:extLst>
      <p:ext uri="{BB962C8B-B14F-4D97-AF65-F5344CB8AC3E}">
        <p14:creationId xmlns:p14="http://schemas.microsoft.com/office/powerpoint/2010/main" val="1118061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010549-4F8F-F848-B7C9-FEE91D6AE97A}"/>
              </a:ext>
            </a:extLst>
          </p:cNvPr>
          <p:cNvSpPr>
            <a:spLocks noGrp="1"/>
          </p:cNvSpPr>
          <p:nvPr>
            <p:ph type="title"/>
          </p:nvPr>
        </p:nvSpPr>
        <p:spPr/>
        <p:txBody>
          <a:bodyPr/>
          <a:lstStyle/>
          <a:p>
            <a:r>
              <a:rPr lang="en-US"/>
              <a:t>VI. Employer Responsibility - Investigation</a:t>
            </a:r>
          </a:p>
        </p:txBody>
      </p:sp>
      <p:sp>
        <p:nvSpPr>
          <p:cNvPr id="3" name="Content Placeholder 2">
            <a:extLst>
              <a:ext uri="{FF2B5EF4-FFF2-40B4-BE49-F238E27FC236}">
                <a16:creationId xmlns:a16="http://schemas.microsoft.com/office/drawing/2014/main" id="{D10843F7-C339-A64D-97C6-52B304DBA33F}"/>
              </a:ext>
            </a:extLst>
          </p:cNvPr>
          <p:cNvSpPr>
            <a:spLocks noGrp="1"/>
          </p:cNvSpPr>
          <p:nvPr>
            <p:ph idx="1"/>
          </p:nvPr>
        </p:nvSpPr>
        <p:spPr/>
        <p:txBody>
          <a:bodyPr>
            <a:noAutofit/>
          </a:bodyPr>
          <a:lstStyle/>
          <a:p>
            <a:pPr marL="457200" lvl="0" indent="-457200">
              <a:buFont typeface="+mj-lt"/>
              <a:buAutoNum type="arabicPeriod"/>
            </a:pPr>
            <a:r>
              <a:rPr lang="en-US" sz="1800"/>
              <a:t>Immediately respond to a complaint of sexual harassment and initiate an inquiry or investigation.</a:t>
            </a:r>
          </a:p>
          <a:p>
            <a:pPr marL="457200" lvl="0" indent="-457200">
              <a:buFont typeface="+mj-lt"/>
              <a:buAutoNum type="arabicPeriod"/>
            </a:pPr>
            <a:r>
              <a:rPr lang="en-US" sz="1800"/>
              <a:t>Interview the complainant (victim) and take reasonable action to protect the victim from retaliation or experiencing further sexual harassment during the investigation. </a:t>
            </a:r>
          </a:p>
          <a:p>
            <a:pPr marL="457200" lvl="0" indent="-457200">
              <a:buFont typeface="+mj-lt"/>
              <a:buAutoNum type="arabicPeriod"/>
            </a:pPr>
            <a:r>
              <a:rPr lang="en-US" sz="1800"/>
              <a:t>Interview all relevant witnesses. </a:t>
            </a:r>
          </a:p>
          <a:p>
            <a:pPr marL="457200" lvl="0" indent="-457200">
              <a:buFont typeface="+mj-lt"/>
              <a:buAutoNum type="arabicPeriod"/>
            </a:pPr>
            <a:r>
              <a:rPr lang="en-US" sz="1800"/>
              <a:t>Interview the alleged perpetrator of the sexual harassment.</a:t>
            </a:r>
          </a:p>
          <a:p>
            <a:pPr marL="457200" indent="-457200">
              <a:buFont typeface="+mj-lt"/>
              <a:buAutoNum type="arabicPeriod"/>
            </a:pPr>
            <a:r>
              <a:rPr lang="en-US" sz="1800"/>
              <a:t>Document the investigation results and maintain the file as an employment  record.</a:t>
            </a:r>
          </a:p>
          <a:p>
            <a:pPr marL="457200" indent="-457200">
              <a:buFont typeface="+mj-lt"/>
              <a:buAutoNum type="arabicPeriod"/>
            </a:pPr>
            <a:r>
              <a:rPr lang="en-US" sz="1800"/>
              <a:t>Take corrective action as appropriate.</a:t>
            </a:r>
          </a:p>
        </p:txBody>
      </p:sp>
      <p:sp>
        <p:nvSpPr>
          <p:cNvPr id="4" name="Slide Number Placeholder 3">
            <a:extLst>
              <a:ext uri="{FF2B5EF4-FFF2-40B4-BE49-F238E27FC236}">
                <a16:creationId xmlns:a16="http://schemas.microsoft.com/office/drawing/2014/main" id="{7125C397-5CC0-440A-95E0-EF430EB5CE95}"/>
              </a:ext>
            </a:extLst>
          </p:cNvPr>
          <p:cNvSpPr>
            <a:spLocks noGrp="1"/>
          </p:cNvSpPr>
          <p:nvPr>
            <p:ph type="sldNum" sz="quarter" idx="12"/>
          </p:nvPr>
        </p:nvSpPr>
        <p:spPr/>
        <p:txBody>
          <a:bodyPr/>
          <a:lstStyle/>
          <a:p>
            <a:fld id="{C5A665C1-7BA9-CC40-B623-78F7D2DB8FAB}" type="slidenum">
              <a:rPr lang="en-US" smtClean="0"/>
              <a:t>36</a:t>
            </a:fld>
            <a:endParaRPr lang="en-US"/>
          </a:p>
        </p:txBody>
      </p:sp>
    </p:spTree>
    <p:extLst>
      <p:ext uri="{BB962C8B-B14F-4D97-AF65-F5344CB8AC3E}">
        <p14:creationId xmlns:p14="http://schemas.microsoft.com/office/powerpoint/2010/main" val="205868367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010549-4F8F-F848-B7C9-FEE91D6AE97A}"/>
              </a:ext>
            </a:extLst>
          </p:cNvPr>
          <p:cNvSpPr>
            <a:spLocks noGrp="1"/>
          </p:cNvSpPr>
          <p:nvPr>
            <p:ph type="title"/>
          </p:nvPr>
        </p:nvSpPr>
        <p:spPr/>
        <p:txBody>
          <a:bodyPr/>
          <a:lstStyle/>
          <a:p>
            <a:r>
              <a:rPr lang="en-US"/>
              <a:t>IV. Employer Responsibility – Corrective Measures</a:t>
            </a:r>
          </a:p>
        </p:txBody>
      </p:sp>
      <p:sp>
        <p:nvSpPr>
          <p:cNvPr id="3" name="Content Placeholder 2">
            <a:extLst>
              <a:ext uri="{FF2B5EF4-FFF2-40B4-BE49-F238E27FC236}">
                <a16:creationId xmlns:a16="http://schemas.microsoft.com/office/drawing/2014/main" id="{D10843F7-C339-A64D-97C6-52B304DBA33F}"/>
              </a:ext>
            </a:extLst>
          </p:cNvPr>
          <p:cNvSpPr>
            <a:spLocks noGrp="1"/>
          </p:cNvSpPr>
          <p:nvPr>
            <p:ph idx="1"/>
          </p:nvPr>
        </p:nvSpPr>
        <p:spPr/>
        <p:txBody>
          <a:bodyPr>
            <a:noAutofit/>
          </a:bodyPr>
          <a:lstStyle/>
          <a:p>
            <a:pPr marL="457200" indent="-457200">
              <a:buFont typeface="+mj-lt"/>
              <a:buAutoNum type="arabicPeriod"/>
            </a:pPr>
            <a:r>
              <a:rPr lang="en-US" sz="1800"/>
              <a:t>Take appropriate corrective disciplinary action up to and including termination of employment where organizational policy has been violated.</a:t>
            </a:r>
          </a:p>
          <a:p>
            <a:pPr marL="457200" indent="-457200">
              <a:buFont typeface="+mj-lt"/>
              <a:buAutoNum type="arabicPeriod"/>
            </a:pPr>
            <a:r>
              <a:rPr lang="en-US" sz="1800"/>
              <a:t>In situations where the conduct in question did not rise to the level of sexual harassment or a violation of policy, but is concerning or may be considered grooming behavior, consider counseling, training and closer supervision of the employee. </a:t>
            </a:r>
          </a:p>
          <a:p>
            <a:pPr marL="457200" lvl="0" indent="-457200">
              <a:buFont typeface="+mj-lt"/>
              <a:buAutoNum type="arabicPeriod"/>
            </a:pPr>
            <a:r>
              <a:rPr lang="en-US" sz="1800"/>
              <a:t>Take reasonable action within the organization to reduce the likelihood of future sexual harassment incidents by updating policies and communicating them to the workforce; providing supplemental or tailored sexual harassment training; or restructuring the working environment or reporting relationships.</a:t>
            </a:r>
          </a:p>
          <a:p>
            <a:pPr marL="457200" indent="-457200">
              <a:buFont typeface="+mj-lt"/>
              <a:buAutoNum type="arabicPeriod"/>
            </a:pPr>
            <a:r>
              <a:rPr lang="en-US" sz="1800"/>
              <a:t>Follow up with the complainant (victim) at regular intervals to ensure they and the workplace remains free from sexual harassment.</a:t>
            </a:r>
          </a:p>
        </p:txBody>
      </p:sp>
      <p:sp>
        <p:nvSpPr>
          <p:cNvPr id="4" name="Slide Number Placeholder 3">
            <a:extLst>
              <a:ext uri="{FF2B5EF4-FFF2-40B4-BE49-F238E27FC236}">
                <a16:creationId xmlns:a16="http://schemas.microsoft.com/office/drawing/2014/main" id="{A75EF095-3265-4E70-9900-C78C2A75B03C}"/>
              </a:ext>
            </a:extLst>
          </p:cNvPr>
          <p:cNvSpPr>
            <a:spLocks noGrp="1"/>
          </p:cNvSpPr>
          <p:nvPr>
            <p:ph type="sldNum" sz="quarter" idx="12"/>
          </p:nvPr>
        </p:nvSpPr>
        <p:spPr/>
        <p:txBody>
          <a:bodyPr/>
          <a:lstStyle/>
          <a:p>
            <a:fld id="{C5A665C1-7BA9-CC40-B623-78F7D2DB8FAB}" type="slidenum">
              <a:rPr lang="en-US" smtClean="0"/>
              <a:t>37</a:t>
            </a:fld>
            <a:endParaRPr lang="en-US"/>
          </a:p>
        </p:txBody>
      </p:sp>
    </p:spTree>
    <p:extLst>
      <p:ext uri="{BB962C8B-B14F-4D97-AF65-F5344CB8AC3E}">
        <p14:creationId xmlns:p14="http://schemas.microsoft.com/office/powerpoint/2010/main" val="22724312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865C33-ECFA-3246-B3B1-21D7FC855518}"/>
              </a:ext>
            </a:extLst>
          </p:cNvPr>
          <p:cNvSpPr>
            <a:spLocks noGrp="1"/>
          </p:cNvSpPr>
          <p:nvPr>
            <p:ph type="title"/>
          </p:nvPr>
        </p:nvSpPr>
        <p:spPr/>
        <p:txBody>
          <a:bodyPr/>
          <a:lstStyle/>
          <a:p>
            <a:pPr algn="ctr"/>
            <a:r>
              <a:rPr lang="en-US"/>
              <a:t>Completion &amp; Certification</a:t>
            </a:r>
          </a:p>
        </p:txBody>
      </p:sp>
      <p:sp>
        <p:nvSpPr>
          <p:cNvPr id="3" name="Content Placeholder 2">
            <a:extLst>
              <a:ext uri="{FF2B5EF4-FFF2-40B4-BE49-F238E27FC236}">
                <a16:creationId xmlns:a16="http://schemas.microsoft.com/office/drawing/2014/main" id="{66EB5789-FE32-8C43-A9FE-DAC5822C874A}"/>
              </a:ext>
            </a:extLst>
          </p:cNvPr>
          <p:cNvSpPr>
            <a:spLocks noGrp="1"/>
          </p:cNvSpPr>
          <p:nvPr>
            <p:ph idx="1"/>
          </p:nvPr>
        </p:nvSpPr>
        <p:spPr/>
        <p:txBody>
          <a:bodyPr/>
          <a:lstStyle/>
          <a:p>
            <a:pPr marL="0" indent="0" algn="ctr">
              <a:buNone/>
            </a:pPr>
            <a:r>
              <a:rPr lang="en-US" dirty="0"/>
              <a:t>Thank you for completing the </a:t>
            </a:r>
          </a:p>
          <a:p>
            <a:pPr marL="0" indent="0" algn="ctr">
              <a:buNone/>
            </a:pPr>
            <a:r>
              <a:rPr lang="en-US" b="1" dirty="0"/>
              <a:t>2024 Annual Sexual Harassment Prevention Training</a:t>
            </a:r>
          </a:p>
          <a:p>
            <a:pPr marL="0" indent="0">
              <a:buNone/>
            </a:pPr>
            <a:endParaRPr lang="en-US" b="1" dirty="0"/>
          </a:p>
          <a:p>
            <a:pPr marL="0" indent="0">
              <a:buNone/>
            </a:pPr>
            <a:r>
              <a:rPr lang="en-US" b="1" dirty="0"/>
              <a:t>Please take the following actions:</a:t>
            </a:r>
          </a:p>
          <a:p>
            <a:pPr marL="457200" indent="-457200">
              <a:buFont typeface="+mj-lt"/>
              <a:buAutoNum type="arabicPeriod"/>
            </a:pPr>
            <a:r>
              <a:rPr lang="en-US" dirty="0"/>
              <a:t>Print and sign the “Certificate of Participation” provided.</a:t>
            </a:r>
          </a:p>
          <a:p>
            <a:pPr marL="457200" indent="-457200">
              <a:buFont typeface="+mj-lt"/>
              <a:buAutoNum type="arabicPeriod"/>
            </a:pPr>
            <a:r>
              <a:rPr lang="en-US" dirty="0"/>
              <a:t>Return the Certificate to your employer representative.</a:t>
            </a:r>
          </a:p>
        </p:txBody>
      </p:sp>
      <p:sp>
        <p:nvSpPr>
          <p:cNvPr id="4" name="Slide Number Placeholder 3">
            <a:extLst>
              <a:ext uri="{FF2B5EF4-FFF2-40B4-BE49-F238E27FC236}">
                <a16:creationId xmlns:a16="http://schemas.microsoft.com/office/drawing/2014/main" id="{6732C162-4A3E-4585-B104-40790C5B3A4C}"/>
              </a:ext>
            </a:extLst>
          </p:cNvPr>
          <p:cNvSpPr>
            <a:spLocks noGrp="1"/>
          </p:cNvSpPr>
          <p:nvPr>
            <p:ph type="sldNum" sz="quarter" idx="12"/>
          </p:nvPr>
        </p:nvSpPr>
        <p:spPr/>
        <p:txBody>
          <a:bodyPr/>
          <a:lstStyle/>
          <a:p>
            <a:fld id="{C5A665C1-7BA9-CC40-B623-78F7D2DB8FAB}" type="slidenum">
              <a:rPr lang="en-US" smtClean="0"/>
              <a:t>38</a:t>
            </a:fld>
            <a:endParaRPr lang="en-US"/>
          </a:p>
        </p:txBody>
      </p:sp>
    </p:spTree>
    <p:extLst>
      <p:ext uri="{BB962C8B-B14F-4D97-AF65-F5344CB8AC3E}">
        <p14:creationId xmlns:p14="http://schemas.microsoft.com/office/powerpoint/2010/main" val="408012393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2C97DF-52A2-B142-A3DF-AB9EC86357D5}"/>
              </a:ext>
            </a:extLst>
          </p:cNvPr>
          <p:cNvSpPr>
            <a:spLocks noGrp="1"/>
          </p:cNvSpPr>
          <p:nvPr>
            <p:ph type="title"/>
          </p:nvPr>
        </p:nvSpPr>
        <p:spPr/>
        <p:txBody>
          <a:bodyPr>
            <a:normAutofit/>
          </a:bodyPr>
          <a:lstStyle/>
          <a:p>
            <a:r>
              <a:rPr lang="en-US" b="1" dirty="0"/>
              <a:t>Certificate of Participation</a:t>
            </a:r>
            <a:br>
              <a:rPr lang="en-US" b="1" dirty="0"/>
            </a:br>
            <a:r>
              <a:rPr lang="en-US" b="1" dirty="0"/>
              <a:t>2024 Sexual Harassment Prevention Training</a:t>
            </a:r>
            <a:endParaRPr lang="en-US" dirty="0"/>
          </a:p>
        </p:txBody>
      </p:sp>
      <p:sp>
        <p:nvSpPr>
          <p:cNvPr id="3" name="Content Placeholder 2">
            <a:extLst>
              <a:ext uri="{FF2B5EF4-FFF2-40B4-BE49-F238E27FC236}">
                <a16:creationId xmlns:a16="http://schemas.microsoft.com/office/drawing/2014/main" id="{35726CF8-4F1F-A44D-9389-EF1074C324F4}"/>
              </a:ext>
            </a:extLst>
          </p:cNvPr>
          <p:cNvSpPr>
            <a:spLocks noGrp="1"/>
          </p:cNvSpPr>
          <p:nvPr>
            <p:ph idx="1"/>
          </p:nvPr>
        </p:nvSpPr>
        <p:spPr/>
        <p:txBody>
          <a:bodyPr>
            <a:normAutofit fontScale="92500" lnSpcReduction="20000"/>
          </a:bodyPr>
          <a:lstStyle/>
          <a:p>
            <a:pPr marL="0" indent="0">
              <a:buNone/>
            </a:pPr>
            <a:r>
              <a:rPr lang="en-US" sz="1800" dirty="0"/>
              <a:t>I certify that I have carefully read and reviewed the content of, and completed, the 2024 Sexual Harassment Prevention Training pursuant to the Illinois Human Rights Act, 775 ILCS 5/2-109.</a:t>
            </a:r>
          </a:p>
          <a:p>
            <a:pPr marL="0" indent="0">
              <a:buNone/>
            </a:pPr>
            <a:endParaRPr lang="en-US" sz="1800" dirty="0"/>
          </a:p>
          <a:p>
            <a:pPr marL="0" indent="0">
              <a:buNone/>
            </a:pPr>
            <a:r>
              <a:rPr lang="en-US" sz="1400" b="1" dirty="0"/>
              <a:t>Training Participant Information:</a:t>
            </a:r>
          </a:p>
          <a:p>
            <a:pPr marL="0" indent="0">
              <a:buNone/>
            </a:pPr>
            <a:r>
              <a:rPr lang="en-US" sz="1400" dirty="0"/>
              <a:t>_______________________________________      ______________________         _____________________	</a:t>
            </a:r>
          </a:p>
          <a:p>
            <a:pPr marL="0" indent="0">
              <a:buNone/>
            </a:pPr>
            <a:r>
              <a:rPr lang="en-US" sz="1400" dirty="0"/>
              <a:t>(Printed Name - First, Middle Initial, Last)	   (Signature) 	    (Birth Month and Day)</a:t>
            </a:r>
          </a:p>
          <a:p>
            <a:pPr marL="0" indent="0">
              <a:buNone/>
            </a:pPr>
            <a:endParaRPr lang="en-US" sz="1400" dirty="0"/>
          </a:p>
          <a:p>
            <a:pPr marL="0" indent="0">
              <a:buNone/>
            </a:pPr>
            <a:r>
              <a:rPr lang="en-US" sz="1400" b="1" dirty="0"/>
              <a:t>Training Date/Location:</a:t>
            </a:r>
          </a:p>
          <a:p>
            <a:pPr marL="0" indent="0">
              <a:buNone/>
            </a:pPr>
            <a:r>
              <a:rPr lang="en-US" sz="1400" dirty="0"/>
              <a:t>_____________________________     	_______________	________________________</a:t>
            </a:r>
          </a:p>
          <a:p>
            <a:pPr marL="0" indent="0">
              <a:buNone/>
            </a:pPr>
            <a:r>
              <a:rPr lang="en-US" sz="1400" dirty="0"/>
              <a:t>(Company Name/Work Location)	(Training Date)	Training Method</a:t>
            </a:r>
          </a:p>
        </p:txBody>
      </p:sp>
      <p:sp>
        <p:nvSpPr>
          <p:cNvPr id="4" name="Slide Number Placeholder 3">
            <a:extLst>
              <a:ext uri="{FF2B5EF4-FFF2-40B4-BE49-F238E27FC236}">
                <a16:creationId xmlns:a16="http://schemas.microsoft.com/office/drawing/2014/main" id="{8C7FB303-61E9-44FF-8BE7-8E19C89F80BB}"/>
              </a:ext>
            </a:extLst>
          </p:cNvPr>
          <p:cNvSpPr>
            <a:spLocks noGrp="1"/>
          </p:cNvSpPr>
          <p:nvPr>
            <p:ph type="sldNum" sz="quarter" idx="12"/>
          </p:nvPr>
        </p:nvSpPr>
        <p:spPr/>
        <p:txBody>
          <a:bodyPr/>
          <a:lstStyle/>
          <a:p>
            <a:fld id="{C5A665C1-7BA9-CC40-B623-78F7D2DB8FAB}" type="slidenum">
              <a:rPr lang="en-US" smtClean="0"/>
              <a:t>39</a:t>
            </a:fld>
            <a:endParaRPr lang="en-US"/>
          </a:p>
        </p:txBody>
      </p:sp>
    </p:spTree>
    <p:extLst>
      <p:ext uri="{BB962C8B-B14F-4D97-AF65-F5344CB8AC3E}">
        <p14:creationId xmlns:p14="http://schemas.microsoft.com/office/powerpoint/2010/main" val="31368810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DACFA9-D231-CE4E-8A38-11DD97E63BE4}"/>
              </a:ext>
            </a:extLst>
          </p:cNvPr>
          <p:cNvSpPr>
            <a:spLocks noGrp="1"/>
          </p:cNvSpPr>
          <p:nvPr>
            <p:ph type="title"/>
          </p:nvPr>
        </p:nvSpPr>
        <p:spPr/>
        <p:txBody>
          <a:bodyPr/>
          <a:lstStyle/>
          <a:p>
            <a:r>
              <a:rPr lang="en-US"/>
              <a:t>What Information Will Be Covered</a:t>
            </a:r>
          </a:p>
        </p:txBody>
      </p:sp>
      <p:sp>
        <p:nvSpPr>
          <p:cNvPr id="3" name="Content Placeholder 2">
            <a:extLst>
              <a:ext uri="{FF2B5EF4-FFF2-40B4-BE49-F238E27FC236}">
                <a16:creationId xmlns:a16="http://schemas.microsoft.com/office/drawing/2014/main" id="{BB050836-D751-8047-B945-7347FA824F5D}"/>
              </a:ext>
            </a:extLst>
          </p:cNvPr>
          <p:cNvSpPr>
            <a:spLocks noGrp="1"/>
          </p:cNvSpPr>
          <p:nvPr>
            <p:ph idx="1"/>
          </p:nvPr>
        </p:nvSpPr>
        <p:spPr/>
        <p:txBody>
          <a:bodyPr/>
          <a:lstStyle/>
          <a:p>
            <a:pPr marL="514350" lvl="0" indent="-514350" algn="just">
              <a:buFont typeface="+mj-lt"/>
              <a:buAutoNum type="romanUcPeriod"/>
            </a:pPr>
            <a:r>
              <a:rPr lang="en-US" dirty="0">
                <a:solidFill>
                  <a:srgbClr val="C00000"/>
                </a:solidFill>
              </a:rPr>
              <a:t>an </a:t>
            </a:r>
            <a:r>
              <a:rPr lang="en-US" b="1" dirty="0">
                <a:solidFill>
                  <a:srgbClr val="C00000"/>
                </a:solidFill>
              </a:rPr>
              <a:t>explanation of sexual harassment </a:t>
            </a:r>
            <a:r>
              <a:rPr lang="en-US" dirty="0">
                <a:solidFill>
                  <a:srgbClr val="C00000"/>
                </a:solidFill>
              </a:rPr>
              <a:t>consistent with the Illinois Human Rights Act;</a:t>
            </a:r>
          </a:p>
          <a:p>
            <a:pPr marL="514350" lvl="0" indent="-514350" algn="just">
              <a:buFont typeface="+mj-lt"/>
              <a:buAutoNum type="romanUcPeriod"/>
            </a:pPr>
            <a:r>
              <a:rPr lang="en-US" dirty="0"/>
              <a:t> </a:t>
            </a:r>
            <a:r>
              <a:rPr lang="en-US" b="1" dirty="0"/>
              <a:t>examples of conduct</a:t>
            </a:r>
            <a:r>
              <a:rPr lang="en-US" dirty="0"/>
              <a:t> that may constitute unlawful sexual harassment;</a:t>
            </a:r>
          </a:p>
          <a:p>
            <a:pPr marL="514350" lvl="0" indent="-514350" algn="just">
              <a:buFont typeface="+mj-lt"/>
              <a:buAutoNum type="romanUcPeriod"/>
            </a:pPr>
            <a:r>
              <a:rPr lang="en-US" dirty="0"/>
              <a:t>a </a:t>
            </a:r>
            <a:r>
              <a:rPr lang="en-US" b="1" dirty="0"/>
              <a:t>summary of Federal and State statutory laws </a:t>
            </a:r>
            <a:r>
              <a:rPr lang="en-US" dirty="0"/>
              <a:t>concerning sexual harassment including remedies available to victims; and</a:t>
            </a:r>
          </a:p>
          <a:p>
            <a:pPr marL="514350" lvl="0" indent="-514350" algn="just">
              <a:buFont typeface="+mj-lt"/>
              <a:buAutoNum type="romanUcPeriod"/>
            </a:pPr>
            <a:r>
              <a:rPr lang="en-US" dirty="0"/>
              <a:t>a </a:t>
            </a:r>
            <a:r>
              <a:rPr lang="en-US" b="1" dirty="0"/>
              <a:t>summary of employer responsibilities </a:t>
            </a:r>
            <a:r>
              <a:rPr lang="en-US" dirty="0"/>
              <a:t>in the prevention, investigation, and corrective measures of sexual harassment.</a:t>
            </a:r>
          </a:p>
        </p:txBody>
      </p:sp>
      <p:sp>
        <p:nvSpPr>
          <p:cNvPr id="4" name="Slide Number Placeholder 3">
            <a:extLst>
              <a:ext uri="{FF2B5EF4-FFF2-40B4-BE49-F238E27FC236}">
                <a16:creationId xmlns:a16="http://schemas.microsoft.com/office/drawing/2014/main" id="{A9DCB08F-6485-4252-85D8-7EB89A71BCC8}"/>
              </a:ext>
            </a:extLst>
          </p:cNvPr>
          <p:cNvSpPr>
            <a:spLocks noGrp="1"/>
          </p:cNvSpPr>
          <p:nvPr>
            <p:ph type="sldNum" sz="quarter" idx="12"/>
          </p:nvPr>
        </p:nvSpPr>
        <p:spPr/>
        <p:txBody>
          <a:bodyPr/>
          <a:lstStyle/>
          <a:p>
            <a:fld id="{C5A665C1-7BA9-CC40-B623-78F7D2DB8FAB}" type="slidenum">
              <a:rPr lang="en-US" smtClean="0"/>
              <a:t>4</a:t>
            </a:fld>
            <a:endParaRPr lang="en-US"/>
          </a:p>
        </p:txBody>
      </p:sp>
    </p:spTree>
    <p:extLst>
      <p:ext uri="{BB962C8B-B14F-4D97-AF65-F5344CB8AC3E}">
        <p14:creationId xmlns:p14="http://schemas.microsoft.com/office/powerpoint/2010/main" val="9461829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976335-DD4C-254D-BAB9-1D3DC29FE401}"/>
              </a:ext>
            </a:extLst>
          </p:cNvPr>
          <p:cNvSpPr>
            <a:spLocks noGrp="1"/>
          </p:cNvSpPr>
          <p:nvPr>
            <p:ph type="title"/>
          </p:nvPr>
        </p:nvSpPr>
        <p:spPr/>
        <p:txBody>
          <a:bodyPr/>
          <a:lstStyle/>
          <a:p>
            <a:r>
              <a:rPr lang="en-US"/>
              <a:t>I. What is Sexual Harassment? </a:t>
            </a:r>
          </a:p>
        </p:txBody>
      </p:sp>
      <p:sp>
        <p:nvSpPr>
          <p:cNvPr id="3" name="Content Placeholder 2">
            <a:extLst>
              <a:ext uri="{FF2B5EF4-FFF2-40B4-BE49-F238E27FC236}">
                <a16:creationId xmlns:a16="http://schemas.microsoft.com/office/drawing/2014/main" id="{F82A9F36-1E3E-D441-9FAE-29CD5710DABD}"/>
              </a:ext>
            </a:extLst>
          </p:cNvPr>
          <p:cNvSpPr>
            <a:spLocks noGrp="1"/>
          </p:cNvSpPr>
          <p:nvPr>
            <p:ph idx="1"/>
          </p:nvPr>
        </p:nvSpPr>
        <p:spPr>
          <a:xfrm>
            <a:off x="1534696" y="1891440"/>
            <a:ext cx="9520158" cy="3450613"/>
          </a:xfrm>
        </p:spPr>
        <p:txBody>
          <a:bodyPr>
            <a:noAutofit/>
          </a:bodyPr>
          <a:lstStyle/>
          <a:p>
            <a:pPr marL="0" indent="0" algn="just">
              <a:buNone/>
            </a:pPr>
            <a:r>
              <a:rPr lang="en-US" dirty="0"/>
              <a:t>Under the Illinois Human Rights Act, “Sexual harassment” means any unwelcome sexual advances, requests for sexual favors, or any conduct of a sexual nature when:</a:t>
            </a:r>
          </a:p>
          <a:p>
            <a:pPr lvl="0" algn="just"/>
            <a:r>
              <a:rPr lang="en-US" dirty="0"/>
              <a:t>submission to such conduct is made either explicitly or implicitly a term or condition of an individual’s employment,</a:t>
            </a:r>
          </a:p>
          <a:p>
            <a:pPr lvl="0" algn="just"/>
            <a:r>
              <a:rPr lang="en-US" dirty="0"/>
              <a:t>submission to or rejection of such conduct by an individual is used as the basis for employment decisions affecting such individual, or</a:t>
            </a:r>
          </a:p>
          <a:p>
            <a:pPr lvl="0" algn="just"/>
            <a:r>
              <a:rPr lang="en-US" dirty="0"/>
              <a:t>such conduct has the purpose or effect of substantially interfering with an individual’s work performance or creating an intimidating, hostile or offensive working environment.</a:t>
            </a:r>
          </a:p>
        </p:txBody>
      </p:sp>
      <p:sp>
        <p:nvSpPr>
          <p:cNvPr id="4" name="Slide Number Placeholder 3">
            <a:extLst>
              <a:ext uri="{FF2B5EF4-FFF2-40B4-BE49-F238E27FC236}">
                <a16:creationId xmlns:a16="http://schemas.microsoft.com/office/drawing/2014/main" id="{1B9EAA99-421B-4CA3-8624-58F0EDF8CB6B}"/>
              </a:ext>
            </a:extLst>
          </p:cNvPr>
          <p:cNvSpPr>
            <a:spLocks noGrp="1"/>
          </p:cNvSpPr>
          <p:nvPr>
            <p:ph type="sldNum" sz="quarter" idx="12"/>
          </p:nvPr>
        </p:nvSpPr>
        <p:spPr/>
        <p:txBody>
          <a:bodyPr/>
          <a:lstStyle/>
          <a:p>
            <a:fld id="{C5A665C1-7BA9-CC40-B623-78F7D2DB8FAB}" type="slidenum">
              <a:rPr lang="en-US" smtClean="0"/>
              <a:t>5</a:t>
            </a:fld>
            <a:endParaRPr lang="en-US"/>
          </a:p>
        </p:txBody>
      </p:sp>
    </p:spTree>
    <p:extLst>
      <p:ext uri="{BB962C8B-B14F-4D97-AF65-F5344CB8AC3E}">
        <p14:creationId xmlns:p14="http://schemas.microsoft.com/office/powerpoint/2010/main" val="4714659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D7318F-35C4-8C4A-8C5F-F3311E018D6D}"/>
              </a:ext>
            </a:extLst>
          </p:cNvPr>
          <p:cNvSpPr>
            <a:spLocks noGrp="1"/>
          </p:cNvSpPr>
          <p:nvPr>
            <p:ph type="title"/>
          </p:nvPr>
        </p:nvSpPr>
        <p:spPr/>
        <p:txBody>
          <a:bodyPr>
            <a:normAutofit/>
          </a:bodyPr>
          <a:lstStyle/>
          <a:p>
            <a:r>
              <a:rPr lang="en-US" dirty="0"/>
              <a:t>I. Types of Unlawful Sexual Harassment</a:t>
            </a:r>
          </a:p>
        </p:txBody>
      </p:sp>
      <p:sp>
        <p:nvSpPr>
          <p:cNvPr id="3" name="Content Placeholder 2">
            <a:extLst>
              <a:ext uri="{FF2B5EF4-FFF2-40B4-BE49-F238E27FC236}">
                <a16:creationId xmlns:a16="http://schemas.microsoft.com/office/drawing/2014/main" id="{A397323C-A72F-5243-82D4-0FB27607D175}"/>
              </a:ext>
            </a:extLst>
          </p:cNvPr>
          <p:cNvSpPr>
            <a:spLocks noGrp="1"/>
          </p:cNvSpPr>
          <p:nvPr>
            <p:ph idx="1"/>
          </p:nvPr>
        </p:nvSpPr>
        <p:spPr>
          <a:xfrm>
            <a:off x="1534696" y="2015732"/>
            <a:ext cx="9520158" cy="3781386"/>
          </a:xfrm>
        </p:spPr>
        <p:txBody>
          <a:bodyPr>
            <a:noAutofit/>
          </a:bodyPr>
          <a:lstStyle/>
          <a:p>
            <a:pPr marL="457200" indent="-457200" algn="just">
              <a:buFont typeface="+mj-lt"/>
              <a:buAutoNum type="arabicPeriod"/>
            </a:pPr>
            <a:r>
              <a:rPr lang="en-US" sz="1900" b="1" dirty="0"/>
              <a:t>Quid Pro Quo Sexual Harassment. </a:t>
            </a:r>
            <a:r>
              <a:rPr lang="en-US" sz="1900" i="1" dirty="0"/>
              <a:t>“You do something for me, and I’ll do something for you.” </a:t>
            </a:r>
            <a:r>
              <a:rPr lang="en-US" sz="1900" dirty="0"/>
              <a:t>This means that a manager or supervisor may not tell an employee that in order to receive a promotion, raise, preferred assignment, or other type of job benefit – or to avoid something negative like discipline or an unpleasant assignment – the employee must do something sexual in return.</a:t>
            </a:r>
          </a:p>
          <a:p>
            <a:pPr marL="457200" indent="-457200" algn="just">
              <a:buFont typeface="+mj-lt"/>
              <a:buAutoNum type="arabicPeriod"/>
            </a:pPr>
            <a:r>
              <a:rPr lang="en-US" sz="1900" b="1" dirty="0"/>
              <a:t>Hostile Work Environment Sexual Harassment.  </a:t>
            </a:r>
            <a:r>
              <a:rPr lang="en-US" sz="1900" i="1" dirty="0"/>
              <a:t>“The air at work is full of sexual references and it is impacting me.”  </a:t>
            </a:r>
            <a:r>
              <a:rPr lang="en-US" sz="1900" dirty="0"/>
              <a:t>A hostile work environment may occur when unwelcome sexual advances, requests for sexual favors, or any conduct of a sexual nature has the purpose or effect of substantially interfering with an individual’s work performance or creating an intimidating, hostile or offensive working environment.</a:t>
            </a:r>
          </a:p>
        </p:txBody>
      </p:sp>
      <p:sp>
        <p:nvSpPr>
          <p:cNvPr id="4" name="Slide Number Placeholder 3">
            <a:extLst>
              <a:ext uri="{FF2B5EF4-FFF2-40B4-BE49-F238E27FC236}">
                <a16:creationId xmlns:a16="http://schemas.microsoft.com/office/drawing/2014/main" id="{0E43D97B-6EC4-44EA-8C04-A37265434064}"/>
              </a:ext>
            </a:extLst>
          </p:cNvPr>
          <p:cNvSpPr>
            <a:spLocks noGrp="1"/>
          </p:cNvSpPr>
          <p:nvPr>
            <p:ph type="sldNum" sz="quarter" idx="12"/>
          </p:nvPr>
        </p:nvSpPr>
        <p:spPr/>
        <p:txBody>
          <a:bodyPr/>
          <a:lstStyle/>
          <a:p>
            <a:fld id="{C5A665C1-7BA9-CC40-B623-78F7D2DB8FAB}" type="slidenum">
              <a:rPr lang="en-US" smtClean="0"/>
              <a:t>6</a:t>
            </a:fld>
            <a:endParaRPr lang="en-US"/>
          </a:p>
        </p:txBody>
      </p:sp>
    </p:spTree>
    <p:extLst>
      <p:ext uri="{BB962C8B-B14F-4D97-AF65-F5344CB8AC3E}">
        <p14:creationId xmlns:p14="http://schemas.microsoft.com/office/powerpoint/2010/main" val="8618148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DB8BC5-72EE-FE48-A51E-434EEC518ADE}"/>
              </a:ext>
            </a:extLst>
          </p:cNvPr>
          <p:cNvSpPr>
            <a:spLocks noGrp="1"/>
          </p:cNvSpPr>
          <p:nvPr>
            <p:ph type="title"/>
          </p:nvPr>
        </p:nvSpPr>
        <p:spPr/>
        <p:txBody>
          <a:bodyPr/>
          <a:lstStyle/>
          <a:p>
            <a:r>
              <a:rPr lang="en-US"/>
              <a:t>I. Unwelcome Behavior</a:t>
            </a:r>
          </a:p>
        </p:txBody>
      </p:sp>
      <p:sp>
        <p:nvSpPr>
          <p:cNvPr id="3" name="Content Placeholder 2">
            <a:extLst>
              <a:ext uri="{FF2B5EF4-FFF2-40B4-BE49-F238E27FC236}">
                <a16:creationId xmlns:a16="http://schemas.microsoft.com/office/drawing/2014/main" id="{760F1449-B5E7-E74C-ACF4-DCCF077BBC16}"/>
              </a:ext>
            </a:extLst>
          </p:cNvPr>
          <p:cNvSpPr>
            <a:spLocks noGrp="1"/>
          </p:cNvSpPr>
          <p:nvPr>
            <p:ph idx="1"/>
          </p:nvPr>
        </p:nvSpPr>
        <p:spPr>
          <a:xfrm>
            <a:off x="1534696" y="2015732"/>
            <a:ext cx="9520158" cy="3834652"/>
          </a:xfrm>
        </p:spPr>
        <p:txBody>
          <a:bodyPr>
            <a:normAutofit fontScale="85000" lnSpcReduction="20000"/>
          </a:bodyPr>
          <a:lstStyle/>
          <a:p>
            <a:pPr algn="just"/>
            <a:r>
              <a:rPr lang="en-US" sz="2400" dirty="0"/>
              <a:t>Sexual conduct becomes sexual harassment when the behavior is unwelcome. Behavior may be unwelcome in the sense that the victim did not solicit or invite it, or in the sense that the victim regarded the conduct as undesirable or offensive.</a:t>
            </a:r>
          </a:p>
          <a:p>
            <a:pPr algn="just"/>
            <a:r>
              <a:rPr lang="en-US" sz="2400" dirty="0"/>
              <a:t>Welcome behavior can quickly become unwelcome behavior.   What starts off as welcome behavior (consensual joking) can cross a line and become unwelcome behavior.  </a:t>
            </a:r>
          </a:p>
          <a:p>
            <a:pPr algn="just"/>
            <a:r>
              <a:rPr lang="en-US" sz="2400" dirty="0"/>
              <a:t>Also, consent can be revoked at any time. When someone experiencing sexual harassment behavior says, ”stop talking to me like this” </a:t>
            </a:r>
            <a:r>
              <a:rPr lang="en-US" sz="2400" b="1" dirty="0"/>
              <a:t>it must stop.   </a:t>
            </a:r>
            <a:r>
              <a:rPr lang="en-US" sz="2400" dirty="0"/>
              <a:t>The perpetrator cannot use as a defense ”Well you started it.” or “You were ok with it at first.”</a:t>
            </a:r>
          </a:p>
          <a:p>
            <a:pPr marL="0" indent="0">
              <a:buNone/>
            </a:pPr>
            <a:endParaRPr lang="en-US" i="1" dirty="0"/>
          </a:p>
        </p:txBody>
      </p:sp>
      <p:sp>
        <p:nvSpPr>
          <p:cNvPr id="4" name="Slide Number Placeholder 3">
            <a:extLst>
              <a:ext uri="{FF2B5EF4-FFF2-40B4-BE49-F238E27FC236}">
                <a16:creationId xmlns:a16="http://schemas.microsoft.com/office/drawing/2014/main" id="{A2B170D3-8763-40E4-8521-CB83E93CD663}"/>
              </a:ext>
            </a:extLst>
          </p:cNvPr>
          <p:cNvSpPr>
            <a:spLocks noGrp="1"/>
          </p:cNvSpPr>
          <p:nvPr>
            <p:ph type="sldNum" sz="quarter" idx="12"/>
          </p:nvPr>
        </p:nvSpPr>
        <p:spPr/>
        <p:txBody>
          <a:bodyPr/>
          <a:lstStyle/>
          <a:p>
            <a:fld id="{C5A665C1-7BA9-CC40-B623-78F7D2DB8FAB}" type="slidenum">
              <a:rPr lang="en-US" smtClean="0"/>
              <a:t>7</a:t>
            </a:fld>
            <a:endParaRPr lang="en-US"/>
          </a:p>
        </p:txBody>
      </p:sp>
    </p:spTree>
    <p:extLst>
      <p:ext uri="{BB962C8B-B14F-4D97-AF65-F5344CB8AC3E}">
        <p14:creationId xmlns:p14="http://schemas.microsoft.com/office/powerpoint/2010/main" val="23466519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BF0C9-C88F-2246-9A4E-779945ED961F}"/>
              </a:ext>
            </a:extLst>
          </p:cNvPr>
          <p:cNvSpPr>
            <a:spLocks noGrp="1"/>
          </p:cNvSpPr>
          <p:nvPr>
            <p:ph type="title"/>
          </p:nvPr>
        </p:nvSpPr>
        <p:spPr>
          <a:xfrm>
            <a:off x="1534696" y="804519"/>
            <a:ext cx="9520158" cy="1049235"/>
          </a:xfrm>
        </p:spPr>
        <p:txBody>
          <a:bodyPr>
            <a:normAutofit fontScale="90000"/>
          </a:bodyPr>
          <a:lstStyle/>
          <a:p>
            <a:br>
              <a:rPr lang="en-US" dirty="0"/>
            </a:br>
            <a:br>
              <a:rPr lang="en-US" dirty="0"/>
            </a:br>
            <a:br>
              <a:rPr lang="en-US" dirty="0"/>
            </a:br>
            <a:r>
              <a:rPr lang="en-US" dirty="0"/>
              <a:t>I. Working Environment</a:t>
            </a:r>
          </a:p>
        </p:txBody>
      </p:sp>
      <p:sp>
        <p:nvSpPr>
          <p:cNvPr id="3" name="Content Placeholder 2">
            <a:extLst>
              <a:ext uri="{FF2B5EF4-FFF2-40B4-BE49-F238E27FC236}">
                <a16:creationId xmlns:a16="http://schemas.microsoft.com/office/drawing/2014/main" id="{CDEC3B67-F572-514B-AE12-7D76C42F4121}"/>
              </a:ext>
            </a:extLst>
          </p:cNvPr>
          <p:cNvSpPr>
            <a:spLocks noGrp="1"/>
          </p:cNvSpPr>
          <p:nvPr>
            <p:ph idx="1"/>
          </p:nvPr>
        </p:nvSpPr>
        <p:spPr>
          <a:xfrm>
            <a:off x="1534696" y="2010165"/>
            <a:ext cx="9520158" cy="3585410"/>
          </a:xfrm>
        </p:spPr>
        <p:txBody>
          <a:bodyPr>
            <a:normAutofit/>
          </a:bodyPr>
          <a:lstStyle/>
          <a:p>
            <a:pPr algn="just"/>
            <a:r>
              <a:rPr lang="en-US" dirty="0"/>
              <a:t>An employee’s “</a:t>
            </a:r>
            <a:r>
              <a:rPr lang="en-US" b="1" dirty="0"/>
              <a:t>working environment</a:t>
            </a:r>
            <a:r>
              <a:rPr lang="en-US" dirty="0"/>
              <a:t>” is not limited to the physical location where the employee is assigned. The “working environment” </a:t>
            </a:r>
            <a:r>
              <a:rPr lang="en-US" b="1" dirty="0"/>
              <a:t>extends to other worksites </a:t>
            </a:r>
            <a:r>
              <a:rPr lang="en-US" dirty="0"/>
              <a:t>including off-site, mobile or moving worksites/locations.</a:t>
            </a:r>
          </a:p>
          <a:p>
            <a:pPr algn="just"/>
            <a:r>
              <a:rPr lang="en-US" dirty="0"/>
              <a:t>For example, a “working environment” includes the courthouse for a lawyer, or an off-site event for a caterer.</a:t>
            </a:r>
          </a:p>
        </p:txBody>
      </p:sp>
      <p:sp>
        <p:nvSpPr>
          <p:cNvPr id="4" name="Slide Number Placeholder 3">
            <a:extLst>
              <a:ext uri="{FF2B5EF4-FFF2-40B4-BE49-F238E27FC236}">
                <a16:creationId xmlns:a16="http://schemas.microsoft.com/office/drawing/2014/main" id="{B0EC46A4-12A3-4C1D-9550-42C86702C472}"/>
              </a:ext>
            </a:extLst>
          </p:cNvPr>
          <p:cNvSpPr>
            <a:spLocks noGrp="1"/>
          </p:cNvSpPr>
          <p:nvPr>
            <p:ph type="sldNum" sz="quarter" idx="12"/>
          </p:nvPr>
        </p:nvSpPr>
        <p:spPr>
          <a:xfrm>
            <a:off x="480060" y="798973"/>
            <a:ext cx="811019" cy="503578"/>
          </a:xfrm>
        </p:spPr>
        <p:txBody>
          <a:bodyPr/>
          <a:lstStyle/>
          <a:p>
            <a:fld id="{C5A665C1-7BA9-CC40-B623-78F7D2DB8FAB}" type="slidenum">
              <a:rPr lang="en-US" smtClean="0"/>
              <a:t>8</a:t>
            </a:fld>
            <a:endParaRPr lang="en-US"/>
          </a:p>
        </p:txBody>
      </p:sp>
    </p:spTree>
    <p:extLst>
      <p:ext uri="{BB962C8B-B14F-4D97-AF65-F5344CB8AC3E}">
        <p14:creationId xmlns:p14="http://schemas.microsoft.com/office/powerpoint/2010/main" val="16039970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732E97-9881-A543-A5F5-B6AEC02FE2AD}"/>
              </a:ext>
            </a:extLst>
          </p:cNvPr>
          <p:cNvSpPr>
            <a:spLocks noGrp="1"/>
          </p:cNvSpPr>
          <p:nvPr>
            <p:ph type="title"/>
          </p:nvPr>
        </p:nvSpPr>
        <p:spPr/>
        <p:txBody>
          <a:bodyPr>
            <a:normAutofit/>
          </a:bodyPr>
          <a:lstStyle/>
          <a:p>
            <a:r>
              <a:rPr lang="en-US" dirty="0"/>
              <a:t>I. Gender Identity &amp; Sexual Orientation</a:t>
            </a:r>
          </a:p>
        </p:txBody>
      </p:sp>
      <p:sp>
        <p:nvSpPr>
          <p:cNvPr id="3" name="Content Placeholder 2">
            <a:extLst>
              <a:ext uri="{FF2B5EF4-FFF2-40B4-BE49-F238E27FC236}">
                <a16:creationId xmlns:a16="http://schemas.microsoft.com/office/drawing/2014/main" id="{90349160-AB42-6D42-B730-1E660665F51D}"/>
              </a:ext>
            </a:extLst>
          </p:cNvPr>
          <p:cNvSpPr>
            <a:spLocks noGrp="1"/>
          </p:cNvSpPr>
          <p:nvPr>
            <p:ph idx="1"/>
          </p:nvPr>
        </p:nvSpPr>
        <p:spPr/>
        <p:txBody>
          <a:bodyPr>
            <a:normAutofit/>
          </a:bodyPr>
          <a:lstStyle/>
          <a:p>
            <a:pPr algn="just"/>
            <a:r>
              <a:rPr lang="en-US" dirty="0"/>
              <a:t>A person can be the victim of sexual harassment regardless of the victim’s </a:t>
            </a:r>
            <a:r>
              <a:rPr lang="en-US" b="1" dirty="0"/>
              <a:t>gender identity</a:t>
            </a:r>
            <a:r>
              <a:rPr lang="en-US" dirty="0"/>
              <a:t> or the perpetrator’s gender identity.</a:t>
            </a:r>
            <a:endParaRPr lang="en-US" dirty="0">
              <a:highlight>
                <a:srgbClr val="FFFF00"/>
              </a:highlight>
            </a:endParaRPr>
          </a:p>
          <a:p>
            <a:pPr algn="just"/>
            <a:r>
              <a:rPr lang="en-US" dirty="0"/>
              <a:t>A person can be the victim of sexual harassment regardless of the victim’s </a:t>
            </a:r>
            <a:r>
              <a:rPr lang="en-US" b="1" dirty="0"/>
              <a:t>sexual orientation </a:t>
            </a:r>
            <a:r>
              <a:rPr lang="en-US" dirty="0"/>
              <a:t>or the perpetrator’s sexual orientation.   </a:t>
            </a:r>
          </a:p>
        </p:txBody>
      </p:sp>
      <p:sp>
        <p:nvSpPr>
          <p:cNvPr id="4" name="Slide Number Placeholder 3">
            <a:extLst>
              <a:ext uri="{FF2B5EF4-FFF2-40B4-BE49-F238E27FC236}">
                <a16:creationId xmlns:a16="http://schemas.microsoft.com/office/drawing/2014/main" id="{637E9CDC-7376-43FA-B99F-2CAE94010AFE}"/>
              </a:ext>
            </a:extLst>
          </p:cNvPr>
          <p:cNvSpPr>
            <a:spLocks noGrp="1"/>
          </p:cNvSpPr>
          <p:nvPr>
            <p:ph type="sldNum" sz="quarter" idx="12"/>
          </p:nvPr>
        </p:nvSpPr>
        <p:spPr/>
        <p:txBody>
          <a:bodyPr/>
          <a:lstStyle/>
          <a:p>
            <a:fld id="{C5A665C1-7BA9-CC40-B623-78F7D2DB8FAB}" type="slidenum">
              <a:rPr lang="en-US" smtClean="0"/>
              <a:t>9</a:t>
            </a:fld>
            <a:endParaRPr lang="en-US"/>
          </a:p>
        </p:txBody>
      </p:sp>
    </p:spTree>
    <p:extLst>
      <p:ext uri="{BB962C8B-B14F-4D97-AF65-F5344CB8AC3E}">
        <p14:creationId xmlns:p14="http://schemas.microsoft.com/office/powerpoint/2010/main" val="1591626611"/>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EDEBE7"/>
      </a:lt2>
      <a:accent1>
        <a:srgbClr val="5FA534"/>
      </a:accent1>
      <a:accent2>
        <a:srgbClr val="DCAB34"/>
      </a:accent2>
      <a:accent3>
        <a:srgbClr val="D26D23"/>
      </a:accent3>
      <a:accent4>
        <a:srgbClr val="972323"/>
      </a:accent4>
      <a:accent5>
        <a:srgbClr val="236797"/>
      </a:accent5>
      <a:accent6>
        <a:srgbClr val="2FB6C6"/>
      </a:accent6>
      <a:hlink>
        <a:srgbClr val="8FC639"/>
      </a:hlink>
      <a:folHlink>
        <a:srgbClr val="E7C272"/>
      </a:folHlink>
    </a:clrScheme>
    <a:fontScheme name="Gallery">
      <a:majorFont>
        <a:latin typeface="Palatino Linotype" panose="020405020505050303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panose="020405020505050303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AC464412-510E-4F2B-8947-A0DDBD02899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1051F3D72080E4699F56B1215F4FA2E" ma:contentTypeVersion="2" ma:contentTypeDescription="Create a new document." ma:contentTypeScope="" ma:versionID="313b73ed4d1eb44d8d8213659c4e0150">
  <xsd:schema xmlns:xsd="http://www.w3.org/2001/XMLSchema" xmlns:xs="http://www.w3.org/2001/XMLSchema" xmlns:p="http://schemas.microsoft.com/office/2006/metadata/properties" xmlns:ns1="http://schemas.microsoft.com/sharepoint/v3" targetNamespace="http://schemas.microsoft.com/office/2006/metadata/properties" ma:root="true" ma:fieldsID="6f0d331ebd68627ead16f146830ec63c"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internalName="PublishingStartDate">
      <xsd:simpleType>
        <xsd:restriction base="dms:Unknown"/>
      </xsd:simpleType>
    </xsd:element>
    <xsd:element name="PublishingExpirationDate" ma:index="9" nillable="true" ma:displayName="Scheduling End Dat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BE1CF734-4FCA-42A5-98D2-5983F397038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DDD28CF-03D5-46BA-A022-C852A68DC84F}">
  <ds:schemaRefs>
    <ds:schemaRef ds:uri="http://schemas.microsoft.com/sharepoint/v3/contenttype/forms"/>
  </ds:schemaRefs>
</ds:datastoreItem>
</file>

<file path=customXml/itemProps3.xml><?xml version="1.0" encoding="utf-8"?>
<ds:datastoreItem xmlns:ds="http://schemas.openxmlformats.org/officeDocument/2006/customXml" ds:itemID="{92CB0BED-51F7-4CDA-8B7A-5928A8B5D5CD}">
  <ds:schemaRefs>
    <ds:schemaRef ds:uri="http://www.w3.org/XML/1998/namespace"/>
    <ds:schemaRef ds:uri="http://schemas.openxmlformats.org/package/2006/metadata/core-properties"/>
    <ds:schemaRef ds:uri="http://purl.org/dc/terms/"/>
    <ds:schemaRef ds:uri="http://schemas.microsoft.com/office/2006/documentManagement/types"/>
    <ds:schemaRef ds:uri="http://purl.org/dc/elements/1.1/"/>
    <ds:schemaRef ds:uri="http://schemas.microsoft.com/sharepoint/v3"/>
    <ds:schemaRef ds:uri="http://schemas.microsoft.com/office/2006/metadata/properties"/>
    <ds:schemaRef ds:uri="http://schemas.microsoft.com/office/infopath/2007/PartnerControls"/>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406</TotalTime>
  <Words>3754</Words>
  <Application>Microsoft Office PowerPoint</Application>
  <PresentationFormat>Widescreen</PresentationFormat>
  <Paragraphs>276</Paragraphs>
  <Slides>39</Slides>
  <Notes>25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39</vt:i4>
      </vt:variant>
    </vt:vector>
  </HeadingPairs>
  <TitlesOfParts>
    <vt:vector size="44" baseType="lpstr">
      <vt:lpstr>Arial</vt:lpstr>
      <vt:lpstr>Calibri</vt:lpstr>
      <vt:lpstr>Palatino Linotype</vt:lpstr>
      <vt:lpstr>Segoe UI</vt:lpstr>
      <vt:lpstr>Gallery</vt:lpstr>
      <vt:lpstr>State of Illinois Sexual Harassment  Prevention Training</vt:lpstr>
      <vt:lpstr>Sexual Harassment Is Prohibited in Illinois</vt:lpstr>
      <vt:lpstr>Employers Required to Provide Sexual Harassment Prevention Training for All Employees</vt:lpstr>
      <vt:lpstr>What Information Will Be Covered</vt:lpstr>
      <vt:lpstr>I. What is Sexual Harassment? </vt:lpstr>
      <vt:lpstr>I. Types of Unlawful Sexual Harassment</vt:lpstr>
      <vt:lpstr>I. Unwelcome Behavior</vt:lpstr>
      <vt:lpstr>   I. Working Environment</vt:lpstr>
      <vt:lpstr>I. Gender Identity &amp; Sexual Orientation</vt:lpstr>
      <vt:lpstr>I. Employees and Nonemployees as Victims of Sexual Harassment</vt:lpstr>
      <vt:lpstr>I. Customers/Patrons as Victims of Sexual Harassment</vt:lpstr>
      <vt:lpstr>I. Employees and Nonemployees as Perpetrators of Sexual Harassment</vt:lpstr>
      <vt:lpstr>I. Customers/Patrons and Third Parties as Perpetrators of Sexual Harassment</vt:lpstr>
      <vt:lpstr>What Information Will Be Covered</vt:lpstr>
      <vt:lpstr>II. What are Examples of Inappropriate Conduct?</vt:lpstr>
      <vt:lpstr>II. continued - Examples of Inappropriate Conduct</vt:lpstr>
      <vt:lpstr>II. Sexual Harassment in Online Environments</vt:lpstr>
      <vt:lpstr>What Information Will Be Covered</vt:lpstr>
      <vt:lpstr>III. What can I do if I experience, witness, or become aware of unwelcome sexual conduct?</vt:lpstr>
      <vt:lpstr>III. Reporting Sexual Harassment – Several Options</vt:lpstr>
      <vt:lpstr>III. Call the State of Illinois Sexual Harassment and Discrimination Helpline</vt:lpstr>
      <vt:lpstr>III. Reporting Sexual Harassment – Several Options</vt:lpstr>
      <vt:lpstr>III. Reporting Sexual Harassment to an Employer</vt:lpstr>
      <vt:lpstr>III. Reporting Sexual Harassment – Several Options</vt:lpstr>
      <vt:lpstr>III. Reporting Sexual Harassment to the  Illinois Department of Human Rights (IDHR)</vt:lpstr>
      <vt:lpstr>III. Remedies Available Under The Illinois Human Rights Act </vt:lpstr>
      <vt:lpstr>III. Reporting Sexual Harassment to the IDHR (Contact Information)</vt:lpstr>
      <vt:lpstr>III. Reporting Sexual Harassment – Several Options</vt:lpstr>
      <vt:lpstr>III. Reporting Sexual Harassment to the U.S. EEOC</vt:lpstr>
      <vt:lpstr>III. Remedies Available Under Title VII of the Civil Rights Act of 1964</vt:lpstr>
      <vt:lpstr> III. Reporting Sexual Harassment to the U.S.  EEOC (Contact Information)</vt:lpstr>
      <vt:lpstr>What Information Will Be Covered</vt:lpstr>
      <vt:lpstr>IV. Is my Employer Responsible for Sexual Harassment?</vt:lpstr>
      <vt:lpstr>IV. Employer Responsibilities</vt:lpstr>
      <vt:lpstr>IV. Employer Responsibility - Prevention</vt:lpstr>
      <vt:lpstr>VI. Employer Responsibility - Investigation</vt:lpstr>
      <vt:lpstr>IV. Employer Responsibility – Corrective Measures</vt:lpstr>
      <vt:lpstr>Completion &amp; Certification</vt:lpstr>
      <vt:lpstr>Certificate of Participation 2024 Sexual Harassment Prevention Training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 of Illinois Sexual Harassment  Prevention Training</dc:title>
  <dc:creator>Bautista, Alex</dc:creator>
  <cp:lastModifiedBy>Ward, Steven C.</cp:lastModifiedBy>
  <cp:revision>50</cp:revision>
  <dcterms:created xsi:type="dcterms:W3CDTF">2020-04-01T20:36:14Z</dcterms:created>
  <dcterms:modified xsi:type="dcterms:W3CDTF">2024-01-08T16:58:28Z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0x01010091051F3D72080E4699F56B1215F4FA2E</vt:lpwstr>
  </property>
</Properties>
</file>